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444" r:id="rId5"/>
    <p:sldId id="449" r:id="rId6"/>
    <p:sldId id="455" r:id="rId7"/>
    <p:sldId id="450" r:id="rId8"/>
    <p:sldId id="454" r:id="rId9"/>
    <p:sldId id="457" r:id="rId10"/>
    <p:sldId id="458" r:id="rId11"/>
    <p:sldId id="456" r:id="rId12"/>
    <p:sldId id="462" r:id="rId13"/>
    <p:sldId id="2147376683" r:id="rId14"/>
    <p:sldId id="2147376684" r:id="rId15"/>
    <p:sldId id="464" r:id="rId16"/>
    <p:sldId id="465" r:id="rId17"/>
    <p:sldId id="2147376685" r:id="rId18"/>
    <p:sldId id="463" r:id="rId19"/>
    <p:sldId id="459" r:id="rId20"/>
    <p:sldId id="448" r:id="rId21"/>
    <p:sldId id="440" r:id="rId22"/>
  </p:sldIdLst>
  <p:sldSz cx="9144000" cy="5143500" type="screen16x9"/>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50C57D-D47F-474B-B752-39C6AC16B147}" v="24" dt="2024-12-03T17:59:42.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20" autoAdjust="0"/>
  </p:normalViewPr>
  <p:slideViewPr>
    <p:cSldViewPr snapToGrid="0">
      <p:cViewPr varScale="1">
        <p:scale>
          <a:sx n="76" d="100"/>
          <a:sy n="76" d="100"/>
        </p:scale>
        <p:origin x="1000" y="4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E1192-61D1-426E-BFDB-D7C7F326F136}"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D2EA6531-81CF-431E-969F-759B49819541}">
      <dgm:prSet/>
      <dgm:spPr/>
      <dgm:t>
        <a:bodyPr/>
        <a:lstStyle/>
        <a:p>
          <a:r>
            <a:rPr lang="en-US"/>
            <a:t>What ridesharing is and how it works</a:t>
          </a:r>
        </a:p>
      </dgm:t>
    </dgm:pt>
    <dgm:pt modelId="{083AF4C7-416A-4029-B862-55DB54970450}" type="parTrans" cxnId="{DDFBB953-CEF3-4D51-9799-B2CDBDA6B6A3}">
      <dgm:prSet/>
      <dgm:spPr/>
      <dgm:t>
        <a:bodyPr/>
        <a:lstStyle/>
        <a:p>
          <a:endParaRPr lang="en-US"/>
        </a:p>
      </dgm:t>
    </dgm:pt>
    <dgm:pt modelId="{4885449A-5AE2-433D-95C7-D2CF4B71469F}" type="sibTrans" cxnId="{DDFBB953-CEF3-4D51-9799-B2CDBDA6B6A3}">
      <dgm:prSet/>
      <dgm:spPr/>
      <dgm:t>
        <a:bodyPr/>
        <a:lstStyle/>
        <a:p>
          <a:endParaRPr lang="en-US"/>
        </a:p>
      </dgm:t>
    </dgm:pt>
    <dgm:pt modelId="{4CA73DB0-3CE3-4C8B-AD7E-63C040D9718B}">
      <dgm:prSet/>
      <dgm:spPr/>
      <dgm:t>
        <a:bodyPr/>
        <a:lstStyle/>
        <a:p>
          <a:r>
            <a:rPr lang="en-US"/>
            <a:t>How to book rides with Uber and Lyft</a:t>
          </a:r>
        </a:p>
      </dgm:t>
    </dgm:pt>
    <dgm:pt modelId="{11130AE0-208D-43F1-85B2-18FC76AD1D18}" type="parTrans" cxnId="{FEC9FC40-59E2-4556-9D99-3DCCEEBF6181}">
      <dgm:prSet/>
      <dgm:spPr/>
      <dgm:t>
        <a:bodyPr/>
        <a:lstStyle/>
        <a:p>
          <a:endParaRPr lang="en-US"/>
        </a:p>
      </dgm:t>
    </dgm:pt>
    <dgm:pt modelId="{9D72D4D1-4959-45A4-A4D9-2EC9FA0887D2}" type="sibTrans" cxnId="{FEC9FC40-59E2-4556-9D99-3DCCEEBF6181}">
      <dgm:prSet/>
      <dgm:spPr/>
      <dgm:t>
        <a:bodyPr/>
        <a:lstStyle/>
        <a:p>
          <a:endParaRPr lang="en-US"/>
        </a:p>
      </dgm:t>
    </dgm:pt>
    <dgm:pt modelId="{4C8D532B-4757-4325-A1F8-71B532F37EAE}">
      <dgm:prSet/>
      <dgm:spPr/>
      <dgm:t>
        <a:bodyPr/>
        <a:lstStyle/>
        <a:p>
          <a:r>
            <a:rPr lang="en-US"/>
            <a:t>Scheduling through GoGoGrandparent and Lively</a:t>
          </a:r>
        </a:p>
      </dgm:t>
    </dgm:pt>
    <dgm:pt modelId="{B619F580-CC42-4A1D-B750-BA9F306093CE}" type="parTrans" cxnId="{E70EEB07-DFE0-4E1A-B067-78C231B52F9C}">
      <dgm:prSet/>
      <dgm:spPr/>
      <dgm:t>
        <a:bodyPr/>
        <a:lstStyle/>
        <a:p>
          <a:endParaRPr lang="en-US"/>
        </a:p>
      </dgm:t>
    </dgm:pt>
    <dgm:pt modelId="{A1195F58-4AFE-4F28-9DD2-D7EF8730D8FC}" type="sibTrans" cxnId="{E70EEB07-DFE0-4E1A-B067-78C231B52F9C}">
      <dgm:prSet/>
      <dgm:spPr/>
      <dgm:t>
        <a:bodyPr/>
        <a:lstStyle/>
        <a:p>
          <a:endParaRPr lang="en-US"/>
        </a:p>
      </dgm:t>
    </dgm:pt>
    <dgm:pt modelId="{18E4C941-A6E9-4DA9-A167-A5FE909F6C78}">
      <dgm:prSet/>
      <dgm:spPr/>
      <dgm:t>
        <a:bodyPr/>
        <a:lstStyle/>
        <a:p>
          <a:r>
            <a:rPr lang="en-US"/>
            <a:t>How to pay</a:t>
          </a:r>
        </a:p>
      </dgm:t>
    </dgm:pt>
    <dgm:pt modelId="{BF12C78E-66E2-4EF0-AD66-D5878CADBB15}" type="parTrans" cxnId="{CE5D3C99-E175-4001-94D2-91F93F8CA71B}">
      <dgm:prSet/>
      <dgm:spPr/>
      <dgm:t>
        <a:bodyPr/>
        <a:lstStyle/>
        <a:p>
          <a:endParaRPr lang="en-US"/>
        </a:p>
      </dgm:t>
    </dgm:pt>
    <dgm:pt modelId="{EB3D6694-DEDA-45D6-B508-DEB7EF5218B3}" type="sibTrans" cxnId="{CE5D3C99-E175-4001-94D2-91F93F8CA71B}">
      <dgm:prSet/>
      <dgm:spPr/>
      <dgm:t>
        <a:bodyPr/>
        <a:lstStyle/>
        <a:p>
          <a:endParaRPr lang="en-US"/>
        </a:p>
      </dgm:t>
    </dgm:pt>
    <dgm:pt modelId="{700580BA-4128-4A81-85E6-4775FED37C63}">
      <dgm:prSet/>
      <dgm:spPr/>
      <dgm:t>
        <a:bodyPr/>
        <a:lstStyle/>
        <a:p>
          <a:r>
            <a:rPr lang="en-US"/>
            <a:t>Using a service animal, wheelchair, or other mobility device</a:t>
          </a:r>
        </a:p>
      </dgm:t>
    </dgm:pt>
    <dgm:pt modelId="{5D498539-BD3A-462C-8767-EAEAD4779130}" type="parTrans" cxnId="{FB031621-2189-4AA7-8D00-0530E9EAFDE5}">
      <dgm:prSet/>
      <dgm:spPr/>
      <dgm:t>
        <a:bodyPr/>
        <a:lstStyle/>
        <a:p>
          <a:endParaRPr lang="en-US"/>
        </a:p>
      </dgm:t>
    </dgm:pt>
    <dgm:pt modelId="{484FC613-938A-4613-883F-312C70D9AAF0}" type="sibTrans" cxnId="{FB031621-2189-4AA7-8D00-0530E9EAFDE5}">
      <dgm:prSet/>
      <dgm:spPr/>
      <dgm:t>
        <a:bodyPr/>
        <a:lstStyle/>
        <a:p>
          <a:endParaRPr lang="en-US"/>
        </a:p>
      </dgm:t>
    </dgm:pt>
    <dgm:pt modelId="{A9DC391C-DB6F-4895-B7D9-DE2343CD7243}">
      <dgm:prSet/>
      <dgm:spPr/>
      <dgm:t>
        <a:bodyPr/>
        <a:lstStyle/>
        <a:p>
          <a:r>
            <a:rPr lang="en-US"/>
            <a:t>How professionals can book rides for others. </a:t>
          </a:r>
        </a:p>
      </dgm:t>
    </dgm:pt>
    <dgm:pt modelId="{E37B6D39-E146-4ED0-B605-FBFC8F5A6FE0}" type="parTrans" cxnId="{9E2A282D-C307-43D0-81BB-1DB29EC3D0C8}">
      <dgm:prSet/>
      <dgm:spPr/>
      <dgm:t>
        <a:bodyPr/>
        <a:lstStyle/>
        <a:p>
          <a:endParaRPr lang="en-US"/>
        </a:p>
      </dgm:t>
    </dgm:pt>
    <dgm:pt modelId="{042600C1-3157-4DC1-B5F1-B33191326949}" type="sibTrans" cxnId="{9E2A282D-C307-43D0-81BB-1DB29EC3D0C8}">
      <dgm:prSet/>
      <dgm:spPr/>
      <dgm:t>
        <a:bodyPr/>
        <a:lstStyle/>
        <a:p>
          <a:endParaRPr lang="en-US"/>
        </a:p>
      </dgm:t>
    </dgm:pt>
    <dgm:pt modelId="{BFA25EB9-F4CD-4531-8C8E-CC57AB812E31}" type="pres">
      <dgm:prSet presAssocID="{144E1192-61D1-426E-BFDB-D7C7F326F136}" presName="linear" presStyleCnt="0">
        <dgm:presLayoutVars>
          <dgm:animLvl val="lvl"/>
          <dgm:resizeHandles val="exact"/>
        </dgm:presLayoutVars>
      </dgm:prSet>
      <dgm:spPr/>
    </dgm:pt>
    <dgm:pt modelId="{65D6D5A5-B89E-4E50-9253-3F2CFCC3A4A3}" type="pres">
      <dgm:prSet presAssocID="{D2EA6531-81CF-431E-969F-759B49819541}" presName="parentText" presStyleLbl="node1" presStyleIdx="0" presStyleCnt="6">
        <dgm:presLayoutVars>
          <dgm:chMax val="0"/>
          <dgm:bulletEnabled val="1"/>
        </dgm:presLayoutVars>
      </dgm:prSet>
      <dgm:spPr/>
    </dgm:pt>
    <dgm:pt modelId="{A17B17CA-CD5A-42B4-8A1D-92AF22B02B68}" type="pres">
      <dgm:prSet presAssocID="{4885449A-5AE2-433D-95C7-D2CF4B71469F}" presName="spacer" presStyleCnt="0"/>
      <dgm:spPr/>
    </dgm:pt>
    <dgm:pt modelId="{ADC9FB4A-74BC-4998-8803-9F77246C0765}" type="pres">
      <dgm:prSet presAssocID="{4CA73DB0-3CE3-4C8B-AD7E-63C040D9718B}" presName="parentText" presStyleLbl="node1" presStyleIdx="1" presStyleCnt="6">
        <dgm:presLayoutVars>
          <dgm:chMax val="0"/>
          <dgm:bulletEnabled val="1"/>
        </dgm:presLayoutVars>
      </dgm:prSet>
      <dgm:spPr/>
    </dgm:pt>
    <dgm:pt modelId="{E48C4FF2-E025-4A71-9212-11BD39EEB8F0}" type="pres">
      <dgm:prSet presAssocID="{9D72D4D1-4959-45A4-A4D9-2EC9FA0887D2}" presName="spacer" presStyleCnt="0"/>
      <dgm:spPr/>
    </dgm:pt>
    <dgm:pt modelId="{BC8111A0-98BE-40F0-9FA2-DE0F4F60DB1C}" type="pres">
      <dgm:prSet presAssocID="{4C8D532B-4757-4325-A1F8-71B532F37EAE}" presName="parentText" presStyleLbl="node1" presStyleIdx="2" presStyleCnt="6">
        <dgm:presLayoutVars>
          <dgm:chMax val="0"/>
          <dgm:bulletEnabled val="1"/>
        </dgm:presLayoutVars>
      </dgm:prSet>
      <dgm:spPr/>
    </dgm:pt>
    <dgm:pt modelId="{ADDE4991-2853-49D3-9B91-41723B5BB044}" type="pres">
      <dgm:prSet presAssocID="{A1195F58-4AFE-4F28-9DD2-D7EF8730D8FC}" presName="spacer" presStyleCnt="0"/>
      <dgm:spPr/>
    </dgm:pt>
    <dgm:pt modelId="{15F4FC06-3C34-43DD-ACA6-FA42D366F139}" type="pres">
      <dgm:prSet presAssocID="{18E4C941-A6E9-4DA9-A167-A5FE909F6C78}" presName="parentText" presStyleLbl="node1" presStyleIdx="3" presStyleCnt="6">
        <dgm:presLayoutVars>
          <dgm:chMax val="0"/>
          <dgm:bulletEnabled val="1"/>
        </dgm:presLayoutVars>
      </dgm:prSet>
      <dgm:spPr/>
    </dgm:pt>
    <dgm:pt modelId="{4715353C-3F91-4DAD-9CEA-6694D99A3C47}" type="pres">
      <dgm:prSet presAssocID="{EB3D6694-DEDA-45D6-B508-DEB7EF5218B3}" presName="spacer" presStyleCnt="0"/>
      <dgm:spPr/>
    </dgm:pt>
    <dgm:pt modelId="{9A5DE405-676A-41FA-ABFB-CA3365FFB490}" type="pres">
      <dgm:prSet presAssocID="{700580BA-4128-4A81-85E6-4775FED37C63}" presName="parentText" presStyleLbl="node1" presStyleIdx="4" presStyleCnt="6">
        <dgm:presLayoutVars>
          <dgm:chMax val="0"/>
          <dgm:bulletEnabled val="1"/>
        </dgm:presLayoutVars>
      </dgm:prSet>
      <dgm:spPr/>
    </dgm:pt>
    <dgm:pt modelId="{741B0563-4A0E-46DC-91D0-59DF0D36F54C}" type="pres">
      <dgm:prSet presAssocID="{484FC613-938A-4613-883F-312C70D9AAF0}" presName="spacer" presStyleCnt="0"/>
      <dgm:spPr/>
    </dgm:pt>
    <dgm:pt modelId="{E5D93BA7-1038-498B-B66D-361A33532CA5}" type="pres">
      <dgm:prSet presAssocID="{A9DC391C-DB6F-4895-B7D9-DE2343CD7243}" presName="parentText" presStyleLbl="node1" presStyleIdx="5" presStyleCnt="6">
        <dgm:presLayoutVars>
          <dgm:chMax val="0"/>
          <dgm:bulletEnabled val="1"/>
        </dgm:presLayoutVars>
      </dgm:prSet>
      <dgm:spPr/>
    </dgm:pt>
  </dgm:ptLst>
  <dgm:cxnLst>
    <dgm:cxn modelId="{3EFC2300-0076-4334-9637-05963E36095C}" type="presOf" srcId="{700580BA-4128-4A81-85E6-4775FED37C63}" destId="{9A5DE405-676A-41FA-ABFB-CA3365FFB490}" srcOrd="0" destOrd="0" presId="urn:microsoft.com/office/officeart/2005/8/layout/vList2"/>
    <dgm:cxn modelId="{E70EEB07-DFE0-4E1A-B067-78C231B52F9C}" srcId="{144E1192-61D1-426E-BFDB-D7C7F326F136}" destId="{4C8D532B-4757-4325-A1F8-71B532F37EAE}" srcOrd="2" destOrd="0" parTransId="{B619F580-CC42-4A1D-B750-BA9F306093CE}" sibTransId="{A1195F58-4AFE-4F28-9DD2-D7EF8730D8FC}"/>
    <dgm:cxn modelId="{5619C60B-E0DB-43BB-AD7E-22A57371CC32}" type="presOf" srcId="{D2EA6531-81CF-431E-969F-759B49819541}" destId="{65D6D5A5-B89E-4E50-9253-3F2CFCC3A4A3}" srcOrd="0" destOrd="0" presId="urn:microsoft.com/office/officeart/2005/8/layout/vList2"/>
    <dgm:cxn modelId="{FB031621-2189-4AA7-8D00-0530E9EAFDE5}" srcId="{144E1192-61D1-426E-BFDB-D7C7F326F136}" destId="{700580BA-4128-4A81-85E6-4775FED37C63}" srcOrd="4" destOrd="0" parTransId="{5D498539-BD3A-462C-8767-EAEAD4779130}" sibTransId="{484FC613-938A-4613-883F-312C70D9AAF0}"/>
    <dgm:cxn modelId="{E677B126-E58D-427F-8C8B-2946F3ADDC38}" type="presOf" srcId="{A9DC391C-DB6F-4895-B7D9-DE2343CD7243}" destId="{E5D93BA7-1038-498B-B66D-361A33532CA5}" srcOrd="0" destOrd="0" presId="urn:microsoft.com/office/officeart/2005/8/layout/vList2"/>
    <dgm:cxn modelId="{9E2A282D-C307-43D0-81BB-1DB29EC3D0C8}" srcId="{144E1192-61D1-426E-BFDB-D7C7F326F136}" destId="{A9DC391C-DB6F-4895-B7D9-DE2343CD7243}" srcOrd="5" destOrd="0" parTransId="{E37B6D39-E146-4ED0-B605-FBFC8F5A6FE0}" sibTransId="{042600C1-3157-4DC1-B5F1-B33191326949}"/>
    <dgm:cxn modelId="{82FFCF38-548C-41C7-A62A-1932F3B30333}" type="presOf" srcId="{4C8D532B-4757-4325-A1F8-71B532F37EAE}" destId="{BC8111A0-98BE-40F0-9FA2-DE0F4F60DB1C}" srcOrd="0" destOrd="0" presId="urn:microsoft.com/office/officeart/2005/8/layout/vList2"/>
    <dgm:cxn modelId="{FEC9FC40-59E2-4556-9D99-3DCCEEBF6181}" srcId="{144E1192-61D1-426E-BFDB-D7C7F326F136}" destId="{4CA73DB0-3CE3-4C8B-AD7E-63C040D9718B}" srcOrd="1" destOrd="0" parTransId="{11130AE0-208D-43F1-85B2-18FC76AD1D18}" sibTransId="{9D72D4D1-4959-45A4-A4D9-2EC9FA0887D2}"/>
    <dgm:cxn modelId="{BADDAE65-0D39-482A-90F4-070AF5956012}" type="presOf" srcId="{144E1192-61D1-426E-BFDB-D7C7F326F136}" destId="{BFA25EB9-F4CD-4531-8C8E-CC57AB812E31}" srcOrd="0" destOrd="0" presId="urn:microsoft.com/office/officeart/2005/8/layout/vList2"/>
    <dgm:cxn modelId="{B237FA65-856F-42BD-A8AA-FFD68AD8962A}" type="presOf" srcId="{4CA73DB0-3CE3-4C8B-AD7E-63C040D9718B}" destId="{ADC9FB4A-74BC-4998-8803-9F77246C0765}" srcOrd="0" destOrd="0" presId="urn:microsoft.com/office/officeart/2005/8/layout/vList2"/>
    <dgm:cxn modelId="{DDFBB953-CEF3-4D51-9799-B2CDBDA6B6A3}" srcId="{144E1192-61D1-426E-BFDB-D7C7F326F136}" destId="{D2EA6531-81CF-431E-969F-759B49819541}" srcOrd="0" destOrd="0" parTransId="{083AF4C7-416A-4029-B862-55DB54970450}" sibTransId="{4885449A-5AE2-433D-95C7-D2CF4B71469F}"/>
    <dgm:cxn modelId="{CE5D3C99-E175-4001-94D2-91F93F8CA71B}" srcId="{144E1192-61D1-426E-BFDB-D7C7F326F136}" destId="{18E4C941-A6E9-4DA9-A167-A5FE909F6C78}" srcOrd="3" destOrd="0" parTransId="{BF12C78E-66E2-4EF0-AD66-D5878CADBB15}" sibTransId="{EB3D6694-DEDA-45D6-B508-DEB7EF5218B3}"/>
    <dgm:cxn modelId="{83820DBA-078A-414E-A32F-2874868C4918}" type="presOf" srcId="{18E4C941-A6E9-4DA9-A167-A5FE909F6C78}" destId="{15F4FC06-3C34-43DD-ACA6-FA42D366F139}" srcOrd="0" destOrd="0" presId="urn:microsoft.com/office/officeart/2005/8/layout/vList2"/>
    <dgm:cxn modelId="{3F0F3114-8D2D-4CBD-82E4-DBD06AC1AEDE}" type="presParOf" srcId="{BFA25EB9-F4CD-4531-8C8E-CC57AB812E31}" destId="{65D6D5A5-B89E-4E50-9253-3F2CFCC3A4A3}" srcOrd="0" destOrd="0" presId="urn:microsoft.com/office/officeart/2005/8/layout/vList2"/>
    <dgm:cxn modelId="{7164CD14-783E-4FC7-9334-226DB6BDD31E}" type="presParOf" srcId="{BFA25EB9-F4CD-4531-8C8E-CC57AB812E31}" destId="{A17B17CA-CD5A-42B4-8A1D-92AF22B02B68}" srcOrd="1" destOrd="0" presId="urn:microsoft.com/office/officeart/2005/8/layout/vList2"/>
    <dgm:cxn modelId="{16F159BF-71E9-436F-B485-F549C25601AC}" type="presParOf" srcId="{BFA25EB9-F4CD-4531-8C8E-CC57AB812E31}" destId="{ADC9FB4A-74BC-4998-8803-9F77246C0765}" srcOrd="2" destOrd="0" presId="urn:microsoft.com/office/officeart/2005/8/layout/vList2"/>
    <dgm:cxn modelId="{CD34442A-1164-4000-90E6-9F2DCE508B10}" type="presParOf" srcId="{BFA25EB9-F4CD-4531-8C8E-CC57AB812E31}" destId="{E48C4FF2-E025-4A71-9212-11BD39EEB8F0}" srcOrd="3" destOrd="0" presId="urn:microsoft.com/office/officeart/2005/8/layout/vList2"/>
    <dgm:cxn modelId="{B00F79F7-76ED-424C-9AA4-8CC6BD438D8C}" type="presParOf" srcId="{BFA25EB9-F4CD-4531-8C8E-CC57AB812E31}" destId="{BC8111A0-98BE-40F0-9FA2-DE0F4F60DB1C}" srcOrd="4" destOrd="0" presId="urn:microsoft.com/office/officeart/2005/8/layout/vList2"/>
    <dgm:cxn modelId="{EF73AD6A-58DD-441F-B99E-ADC3448C5840}" type="presParOf" srcId="{BFA25EB9-F4CD-4531-8C8E-CC57AB812E31}" destId="{ADDE4991-2853-49D3-9B91-41723B5BB044}" srcOrd="5" destOrd="0" presId="urn:microsoft.com/office/officeart/2005/8/layout/vList2"/>
    <dgm:cxn modelId="{2366DF6F-4C7C-447B-A8D8-517C89FF022E}" type="presParOf" srcId="{BFA25EB9-F4CD-4531-8C8E-CC57AB812E31}" destId="{15F4FC06-3C34-43DD-ACA6-FA42D366F139}" srcOrd="6" destOrd="0" presId="urn:microsoft.com/office/officeart/2005/8/layout/vList2"/>
    <dgm:cxn modelId="{C537BAE9-0CF3-422F-A0DC-746798F51999}" type="presParOf" srcId="{BFA25EB9-F4CD-4531-8C8E-CC57AB812E31}" destId="{4715353C-3F91-4DAD-9CEA-6694D99A3C47}" srcOrd="7" destOrd="0" presId="urn:microsoft.com/office/officeart/2005/8/layout/vList2"/>
    <dgm:cxn modelId="{40DE156C-7C9F-407E-96BA-42BB2507C1AB}" type="presParOf" srcId="{BFA25EB9-F4CD-4531-8C8E-CC57AB812E31}" destId="{9A5DE405-676A-41FA-ABFB-CA3365FFB490}" srcOrd="8" destOrd="0" presId="urn:microsoft.com/office/officeart/2005/8/layout/vList2"/>
    <dgm:cxn modelId="{E3B9A104-8B93-47D1-A542-4990DFBEBBCB}" type="presParOf" srcId="{BFA25EB9-F4CD-4531-8C8E-CC57AB812E31}" destId="{741B0563-4A0E-46DC-91D0-59DF0D36F54C}" srcOrd="9" destOrd="0" presId="urn:microsoft.com/office/officeart/2005/8/layout/vList2"/>
    <dgm:cxn modelId="{07ADCBB7-0817-4C02-8494-0B5D9DCEE914}" type="presParOf" srcId="{BFA25EB9-F4CD-4531-8C8E-CC57AB812E31}" destId="{E5D93BA7-1038-498B-B66D-361A33532CA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E1192-61D1-426E-BFDB-D7C7F326F136}"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4CA73DB0-3CE3-4C8B-AD7E-63C040D9718B}">
      <dgm:prSet/>
      <dgm:spPr/>
      <dgm:t>
        <a:bodyPr/>
        <a:lstStyle/>
        <a:p>
          <a:r>
            <a:rPr lang="en-US"/>
            <a:t>Older Driver Safety Agreement</a:t>
          </a:r>
        </a:p>
      </dgm:t>
    </dgm:pt>
    <dgm:pt modelId="{11130AE0-208D-43F1-85B2-18FC76AD1D18}" type="parTrans" cxnId="{FEC9FC40-59E2-4556-9D99-3DCCEEBF6181}">
      <dgm:prSet/>
      <dgm:spPr/>
      <dgm:t>
        <a:bodyPr/>
        <a:lstStyle/>
        <a:p>
          <a:endParaRPr lang="en-US"/>
        </a:p>
      </dgm:t>
    </dgm:pt>
    <dgm:pt modelId="{9D72D4D1-4959-45A4-A4D9-2EC9FA0887D2}" type="sibTrans" cxnId="{FEC9FC40-59E2-4556-9D99-3DCCEEBF6181}">
      <dgm:prSet/>
      <dgm:spPr/>
      <dgm:t>
        <a:bodyPr/>
        <a:lstStyle/>
        <a:p>
          <a:endParaRPr lang="en-US"/>
        </a:p>
      </dgm:t>
    </dgm:pt>
    <dgm:pt modelId="{4C8D532B-4757-4325-A1F8-71B532F37EAE}">
      <dgm:prSet/>
      <dgm:spPr/>
      <dgm:t>
        <a:bodyPr/>
        <a:lstStyle/>
        <a:p>
          <a:r>
            <a:rPr lang="en-US"/>
            <a:t>Older Driver Planning Tool</a:t>
          </a:r>
        </a:p>
      </dgm:t>
    </dgm:pt>
    <dgm:pt modelId="{B619F580-CC42-4A1D-B750-BA9F306093CE}" type="parTrans" cxnId="{E70EEB07-DFE0-4E1A-B067-78C231B52F9C}">
      <dgm:prSet/>
      <dgm:spPr/>
      <dgm:t>
        <a:bodyPr/>
        <a:lstStyle/>
        <a:p>
          <a:endParaRPr lang="en-US"/>
        </a:p>
      </dgm:t>
    </dgm:pt>
    <dgm:pt modelId="{A1195F58-4AFE-4F28-9DD2-D7EF8730D8FC}" type="sibTrans" cxnId="{E70EEB07-DFE0-4E1A-B067-78C231B52F9C}">
      <dgm:prSet/>
      <dgm:spPr/>
      <dgm:t>
        <a:bodyPr/>
        <a:lstStyle/>
        <a:p>
          <a:endParaRPr lang="en-US"/>
        </a:p>
      </dgm:t>
    </dgm:pt>
    <dgm:pt modelId="{18E4C941-A6E9-4DA9-A167-A5FE909F6C78}">
      <dgm:prSet/>
      <dgm:spPr/>
      <dgm:t>
        <a:bodyPr/>
        <a:lstStyle/>
        <a:p>
          <a:r>
            <a:rPr lang="en-US"/>
            <a:t>Older Driver Resources</a:t>
          </a:r>
        </a:p>
      </dgm:t>
    </dgm:pt>
    <dgm:pt modelId="{BF12C78E-66E2-4EF0-AD66-D5878CADBB15}" type="parTrans" cxnId="{CE5D3C99-E175-4001-94D2-91F93F8CA71B}">
      <dgm:prSet/>
      <dgm:spPr/>
      <dgm:t>
        <a:bodyPr/>
        <a:lstStyle/>
        <a:p>
          <a:endParaRPr lang="en-US"/>
        </a:p>
      </dgm:t>
    </dgm:pt>
    <dgm:pt modelId="{EB3D6694-DEDA-45D6-B508-DEB7EF5218B3}" type="sibTrans" cxnId="{CE5D3C99-E175-4001-94D2-91F93F8CA71B}">
      <dgm:prSet/>
      <dgm:spPr/>
      <dgm:t>
        <a:bodyPr/>
        <a:lstStyle/>
        <a:p>
          <a:endParaRPr lang="en-US"/>
        </a:p>
      </dgm:t>
    </dgm:pt>
    <dgm:pt modelId="{BFA25EB9-F4CD-4531-8C8E-CC57AB812E31}" type="pres">
      <dgm:prSet presAssocID="{144E1192-61D1-426E-BFDB-D7C7F326F136}" presName="linear" presStyleCnt="0">
        <dgm:presLayoutVars>
          <dgm:animLvl val="lvl"/>
          <dgm:resizeHandles val="exact"/>
        </dgm:presLayoutVars>
      </dgm:prSet>
      <dgm:spPr/>
    </dgm:pt>
    <dgm:pt modelId="{ADC9FB4A-74BC-4998-8803-9F77246C0765}" type="pres">
      <dgm:prSet presAssocID="{4CA73DB0-3CE3-4C8B-AD7E-63C040D9718B}" presName="parentText" presStyleLbl="node1" presStyleIdx="0" presStyleCnt="3">
        <dgm:presLayoutVars>
          <dgm:chMax val="0"/>
          <dgm:bulletEnabled val="1"/>
        </dgm:presLayoutVars>
      </dgm:prSet>
      <dgm:spPr/>
    </dgm:pt>
    <dgm:pt modelId="{E48C4FF2-E025-4A71-9212-11BD39EEB8F0}" type="pres">
      <dgm:prSet presAssocID="{9D72D4D1-4959-45A4-A4D9-2EC9FA0887D2}" presName="spacer" presStyleCnt="0"/>
      <dgm:spPr/>
    </dgm:pt>
    <dgm:pt modelId="{BC8111A0-98BE-40F0-9FA2-DE0F4F60DB1C}" type="pres">
      <dgm:prSet presAssocID="{4C8D532B-4757-4325-A1F8-71B532F37EAE}" presName="parentText" presStyleLbl="node1" presStyleIdx="1" presStyleCnt="3">
        <dgm:presLayoutVars>
          <dgm:chMax val="0"/>
          <dgm:bulletEnabled val="1"/>
        </dgm:presLayoutVars>
      </dgm:prSet>
      <dgm:spPr/>
    </dgm:pt>
    <dgm:pt modelId="{ADDE4991-2853-49D3-9B91-41723B5BB044}" type="pres">
      <dgm:prSet presAssocID="{A1195F58-4AFE-4F28-9DD2-D7EF8730D8FC}" presName="spacer" presStyleCnt="0"/>
      <dgm:spPr/>
    </dgm:pt>
    <dgm:pt modelId="{15F4FC06-3C34-43DD-ACA6-FA42D366F139}" type="pres">
      <dgm:prSet presAssocID="{18E4C941-A6E9-4DA9-A167-A5FE909F6C78}" presName="parentText" presStyleLbl="node1" presStyleIdx="2" presStyleCnt="3">
        <dgm:presLayoutVars>
          <dgm:chMax val="0"/>
          <dgm:bulletEnabled val="1"/>
        </dgm:presLayoutVars>
      </dgm:prSet>
      <dgm:spPr/>
    </dgm:pt>
  </dgm:ptLst>
  <dgm:cxnLst>
    <dgm:cxn modelId="{E70EEB07-DFE0-4E1A-B067-78C231B52F9C}" srcId="{144E1192-61D1-426E-BFDB-D7C7F326F136}" destId="{4C8D532B-4757-4325-A1F8-71B532F37EAE}" srcOrd="1" destOrd="0" parTransId="{B619F580-CC42-4A1D-B750-BA9F306093CE}" sibTransId="{A1195F58-4AFE-4F28-9DD2-D7EF8730D8FC}"/>
    <dgm:cxn modelId="{82FFCF38-548C-41C7-A62A-1932F3B30333}" type="presOf" srcId="{4C8D532B-4757-4325-A1F8-71B532F37EAE}" destId="{BC8111A0-98BE-40F0-9FA2-DE0F4F60DB1C}" srcOrd="0" destOrd="0" presId="urn:microsoft.com/office/officeart/2005/8/layout/vList2"/>
    <dgm:cxn modelId="{FEC9FC40-59E2-4556-9D99-3DCCEEBF6181}" srcId="{144E1192-61D1-426E-BFDB-D7C7F326F136}" destId="{4CA73DB0-3CE3-4C8B-AD7E-63C040D9718B}" srcOrd="0" destOrd="0" parTransId="{11130AE0-208D-43F1-85B2-18FC76AD1D18}" sibTransId="{9D72D4D1-4959-45A4-A4D9-2EC9FA0887D2}"/>
    <dgm:cxn modelId="{BADDAE65-0D39-482A-90F4-070AF5956012}" type="presOf" srcId="{144E1192-61D1-426E-BFDB-D7C7F326F136}" destId="{BFA25EB9-F4CD-4531-8C8E-CC57AB812E31}" srcOrd="0" destOrd="0" presId="urn:microsoft.com/office/officeart/2005/8/layout/vList2"/>
    <dgm:cxn modelId="{B237FA65-856F-42BD-A8AA-FFD68AD8962A}" type="presOf" srcId="{4CA73DB0-3CE3-4C8B-AD7E-63C040D9718B}" destId="{ADC9FB4A-74BC-4998-8803-9F77246C0765}" srcOrd="0" destOrd="0" presId="urn:microsoft.com/office/officeart/2005/8/layout/vList2"/>
    <dgm:cxn modelId="{CE5D3C99-E175-4001-94D2-91F93F8CA71B}" srcId="{144E1192-61D1-426E-BFDB-D7C7F326F136}" destId="{18E4C941-A6E9-4DA9-A167-A5FE909F6C78}" srcOrd="2" destOrd="0" parTransId="{BF12C78E-66E2-4EF0-AD66-D5878CADBB15}" sibTransId="{EB3D6694-DEDA-45D6-B508-DEB7EF5218B3}"/>
    <dgm:cxn modelId="{83820DBA-078A-414E-A32F-2874868C4918}" type="presOf" srcId="{18E4C941-A6E9-4DA9-A167-A5FE909F6C78}" destId="{15F4FC06-3C34-43DD-ACA6-FA42D366F139}" srcOrd="0" destOrd="0" presId="urn:microsoft.com/office/officeart/2005/8/layout/vList2"/>
    <dgm:cxn modelId="{16F159BF-71E9-436F-B485-F549C25601AC}" type="presParOf" srcId="{BFA25EB9-F4CD-4531-8C8E-CC57AB812E31}" destId="{ADC9FB4A-74BC-4998-8803-9F77246C0765}" srcOrd="0" destOrd="0" presId="urn:microsoft.com/office/officeart/2005/8/layout/vList2"/>
    <dgm:cxn modelId="{CD34442A-1164-4000-90E6-9F2DCE508B10}" type="presParOf" srcId="{BFA25EB9-F4CD-4531-8C8E-CC57AB812E31}" destId="{E48C4FF2-E025-4A71-9212-11BD39EEB8F0}" srcOrd="1" destOrd="0" presId="urn:microsoft.com/office/officeart/2005/8/layout/vList2"/>
    <dgm:cxn modelId="{B00F79F7-76ED-424C-9AA4-8CC6BD438D8C}" type="presParOf" srcId="{BFA25EB9-F4CD-4531-8C8E-CC57AB812E31}" destId="{BC8111A0-98BE-40F0-9FA2-DE0F4F60DB1C}" srcOrd="2" destOrd="0" presId="urn:microsoft.com/office/officeart/2005/8/layout/vList2"/>
    <dgm:cxn modelId="{EF73AD6A-58DD-441F-B99E-ADC3448C5840}" type="presParOf" srcId="{BFA25EB9-F4CD-4531-8C8E-CC57AB812E31}" destId="{ADDE4991-2853-49D3-9B91-41723B5BB044}" srcOrd="3" destOrd="0" presId="urn:microsoft.com/office/officeart/2005/8/layout/vList2"/>
    <dgm:cxn modelId="{2366DF6F-4C7C-447B-A8D8-517C89FF022E}" type="presParOf" srcId="{BFA25EB9-F4CD-4531-8C8E-CC57AB812E31}" destId="{15F4FC06-3C34-43DD-ACA6-FA42D366F13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6D5A5-B89E-4E50-9253-3F2CFCC3A4A3}">
      <dsp:nvSpPr>
        <dsp:cNvPr id="0" name=""/>
        <dsp:cNvSpPr/>
      </dsp:nvSpPr>
      <dsp:spPr>
        <a:xfrm>
          <a:off x="0" y="30253"/>
          <a:ext cx="4648200" cy="6464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What ridesharing is and how it works</a:t>
          </a:r>
        </a:p>
      </dsp:txBody>
      <dsp:txXfrm>
        <a:off x="31556" y="61809"/>
        <a:ext cx="4585088" cy="583313"/>
      </dsp:txXfrm>
    </dsp:sp>
    <dsp:sp modelId="{ADC9FB4A-74BC-4998-8803-9F77246C0765}">
      <dsp:nvSpPr>
        <dsp:cNvPr id="0" name=""/>
        <dsp:cNvSpPr/>
      </dsp:nvSpPr>
      <dsp:spPr>
        <a:xfrm>
          <a:off x="0" y="725638"/>
          <a:ext cx="4648200" cy="6464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How to book rides with Uber and Lyft</a:t>
          </a:r>
        </a:p>
      </dsp:txBody>
      <dsp:txXfrm>
        <a:off x="31556" y="757194"/>
        <a:ext cx="4585088" cy="583313"/>
      </dsp:txXfrm>
    </dsp:sp>
    <dsp:sp modelId="{BC8111A0-98BE-40F0-9FA2-DE0F4F60DB1C}">
      <dsp:nvSpPr>
        <dsp:cNvPr id="0" name=""/>
        <dsp:cNvSpPr/>
      </dsp:nvSpPr>
      <dsp:spPr>
        <a:xfrm>
          <a:off x="0" y="1421023"/>
          <a:ext cx="4648200" cy="6464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Scheduling through GoGoGrandparent and Lively</a:t>
          </a:r>
        </a:p>
      </dsp:txBody>
      <dsp:txXfrm>
        <a:off x="31556" y="1452579"/>
        <a:ext cx="4585088" cy="583313"/>
      </dsp:txXfrm>
    </dsp:sp>
    <dsp:sp modelId="{15F4FC06-3C34-43DD-ACA6-FA42D366F139}">
      <dsp:nvSpPr>
        <dsp:cNvPr id="0" name=""/>
        <dsp:cNvSpPr/>
      </dsp:nvSpPr>
      <dsp:spPr>
        <a:xfrm>
          <a:off x="0" y="2116408"/>
          <a:ext cx="4648200" cy="6464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How to pay</a:t>
          </a:r>
        </a:p>
      </dsp:txBody>
      <dsp:txXfrm>
        <a:off x="31556" y="2147964"/>
        <a:ext cx="4585088" cy="583313"/>
      </dsp:txXfrm>
    </dsp:sp>
    <dsp:sp modelId="{9A5DE405-676A-41FA-ABFB-CA3365FFB490}">
      <dsp:nvSpPr>
        <dsp:cNvPr id="0" name=""/>
        <dsp:cNvSpPr/>
      </dsp:nvSpPr>
      <dsp:spPr>
        <a:xfrm>
          <a:off x="0" y="2811793"/>
          <a:ext cx="4648200" cy="6464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Using a service animal, wheelchair, or other mobility device</a:t>
          </a:r>
        </a:p>
      </dsp:txBody>
      <dsp:txXfrm>
        <a:off x="31556" y="2843349"/>
        <a:ext cx="4585088" cy="583313"/>
      </dsp:txXfrm>
    </dsp:sp>
    <dsp:sp modelId="{E5D93BA7-1038-498B-B66D-361A33532CA5}">
      <dsp:nvSpPr>
        <dsp:cNvPr id="0" name=""/>
        <dsp:cNvSpPr/>
      </dsp:nvSpPr>
      <dsp:spPr>
        <a:xfrm>
          <a:off x="0" y="3507178"/>
          <a:ext cx="4648200" cy="6464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How professionals can book rides for others. </a:t>
          </a:r>
        </a:p>
      </dsp:txBody>
      <dsp:txXfrm>
        <a:off x="31556" y="3538734"/>
        <a:ext cx="4585088" cy="583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9FB4A-74BC-4998-8803-9F77246C0765}">
      <dsp:nvSpPr>
        <dsp:cNvPr id="0" name=""/>
        <dsp:cNvSpPr/>
      </dsp:nvSpPr>
      <dsp:spPr>
        <a:xfrm>
          <a:off x="0" y="24898"/>
          <a:ext cx="4648200" cy="13127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Older Driver Safety Agreement</a:t>
          </a:r>
        </a:p>
      </dsp:txBody>
      <dsp:txXfrm>
        <a:off x="64083" y="88981"/>
        <a:ext cx="4520034" cy="1184574"/>
      </dsp:txXfrm>
    </dsp:sp>
    <dsp:sp modelId="{BC8111A0-98BE-40F0-9FA2-DE0F4F60DB1C}">
      <dsp:nvSpPr>
        <dsp:cNvPr id="0" name=""/>
        <dsp:cNvSpPr/>
      </dsp:nvSpPr>
      <dsp:spPr>
        <a:xfrm>
          <a:off x="0" y="1435558"/>
          <a:ext cx="4648200" cy="13127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Older Driver Planning Tool</a:t>
          </a:r>
        </a:p>
      </dsp:txBody>
      <dsp:txXfrm>
        <a:off x="64083" y="1499641"/>
        <a:ext cx="4520034" cy="1184574"/>
      </dsp:txXfrm>
    </dsp:sp>
    <dsp:sp modelId="{15F4FC06-3C34-43DD-ACA6-FA42D366F139}">
      <dsp:nvSpPr>
        <dsp:cNvPr id="0" name=""/>
        <dsp:cNvSpPr/>
      </dsp:nvSpPr>
      <dsp:spPr>
        <a:xfrm>
          <a:off x="0" y="2846218"/>
          <a:ext cx="4648200" cy="13127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Older Driver Resources</a:t>
          </a:r>
        </a:p>
      </dsp:txBody>
      <dsp:txXfrm>
        <a:off x="64083" y="2910301"/>
        <a:ext cx="4520034" cy="11845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F72562-099B-4C59-AFB9-910B515AFD10}"/>
              </a:ext>
            </a:extLst>
          </p:cNvPr>
          <p:cNvSpPr>
            <a:spLocks noGrp="1"/>
          </p:cNvSpPr>
          <p:nvPr>
            <p:ph type="hdr" sz="quarter"/>
          </p:nvPr>
        </p:nvSpPr>
        <p:spPr>
          <a:xfrm>
            <a:off x="0" y="0"/>
            <a:ext cx="3067050" cy="468313"/>
          </a:xfrm>
          <a:prstGeom prst="rect">
            <a:avLst/>
          </a:prstGeom>
        </p:spPr>
        <p:txBody>
          <a:bodyPr vert="horz" lIns="92528" tIns="46264" rIns="92528" bIns="46264"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B848CADD-74FA-44E9-9D8B-66B78CFB3C98}"/>
              </a:ext>
            </a:extLst>
          </p:cNvPr>
          <p:cNvSpPr>
            <a:spLocks noGrp="1"/>
          </p:cNvSpPr>
          <p:nvPr>
            <p:ph type="dt" sz="quarter" idx="1"/>
          </p:nvPr>
        </p:nvSpPr>
        <p:spPr>
          <a:xfrm>
            <a:off x="4008438" y="0"/>
            <a:ext cx="3067050" cy="468313"/>
          </a:xfrm>
          <a:prstGeom prst="rect">
            <a:avLst/>
          </a:prstGeom>
        </p:spPr>
        <p:txBody>
          <a:bodyPr vert="horz" wrap="square" lIns="92528" tIns="46264" rIns="92528" bIns="46264" numCol="1" anchor="t" anchorCtr="0" compatLnSpc="1">
            <a:prstTxWarp prst="textNoShape">
              <a:avLst/>
            </a:prstTxWarp>
          </a:bodyPr>
          <a:lstStyle>
            <a:lvl1pPr algn="r" eaLnBrk="1" hangingPunct="1">
              <a:defRPr sz="1200"/>
            </a:lvl1pPr>
          </a:lstStyle>
          <a:p>
            <a:pPr>
              <a:defRPr/>
            </a:pPr>
            <a:fld id="{490C52CC-A672-402B-8E49-71414FCD2DDC}" type="datetimeFigureOut">
              <a:rPr lang="en-US" altLang="en-US"/>
              <a:pPr>
                <a:defRPr/>
              </a:pPr>
              <a:t>12/17/2024</a:t>
            </a:fld>
            <a:endParaRPr lang="en-US" altLang="en-US"/>
          </a:p>
        </p:txBody>
      </p:sp>
      <p:sp>
        <p:nvSpPr>
          <p:cNvPr id="4" name="Footer Placeholder 3">
            <a:extLst>
              <a:ext uri="{FF2B5EF4-FFF2-40B4-BE49-F238E27FC236}">
                <a16:creationId xmlns:a16="http://schemas.microsoft.com/office/drawing/2014/main" id="{C3ADF115-E588-4E29-BE1A-B4DE94D348DB}"/>
              </a:ext>
            </a:extLst>
          </p:cNvPr>
          <p:cNvSpPr>
            <a:spLocks noGrp="1"/>
          </p:cNvSpPr>
          <p:nvPr>
            <p:ph type="ftr" sz="quarter" idx="2"/>
          </p:nvPr>
        </p:nvSpPr>
        <p:spPr>
          <a:xfrm>
            <a:off x="0" y="8893175"/>
            <a:ext cx="3067050" cy="468313"/>
          </a:xfrm>
          <a:prstGeom prst="rect">
            <a:avLst/>
          </a:prstGeom>
        </p:spPr>
        <p:txBody>
          <a:bodyPr vert="horz" lIns="92528" tIns="46264" rIns="92528" bIns="46264" rtlCol="0" anchor="b"/>
          <a:lstStyle>
            <a:lvl1pPr algn="l" eaLnBrk="1" hangingPunct="1">
              <a:defRPr sz="1200">
                <a:latin typeface="Arial" charset="0"/>
                <a:ea typeface="+mn-ea"/>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170901DB-94BF-458D-AE47-0693DE254271}"/>
              </a:ext>
            </a:extLst>
          </p:cNvPr>
          <p:cNvSpPr>
            <a:spLocks noGrp="1"/>
          </p:cNvSpPr>
          <p:nvPr>
            <p:ph type="sldNum" sz="quarter" idx="3"/>
          </p:nvPr>
        </p:nvSpPr>
        <p:spPr>
          <a:xfrm>
            <a:off x="4008438" y="8893175"/>
            <a:ext cx="3067050" cy="468313"/>
          </a:xfrm>
          <a:prstGeom prst="rect">
            <a:avLst/>
          </a:prstGeom>
        </p:spPr>
        <p:txBody>
          <a:bodyPr vert="horz" wrap="square" lIns="92528" tIns="46264" rIns="92528" bIns="46264" numCol="1" anchor="b" anchorCtr="0" compatLnSpc="1">
            <a:prstTxWarp prst="textNoShape">
              <a:avLst/>
            </a:prstTxWarp>
          </a:bodyPr>
          <a:lstStyle>
            <a:lvl1pPr algn="r" eaLnBrk="1" hangingPunct="1">
              <a:defRPr sz="1200"/>
            </a:lvl1pPr>
          </a:lstStyle>
          <a:p>
            <a:pPr>
              <a:defRPr/>
            </a:pPr>
            <a:fld id="{49523DEA-1DD4-4A43-875D-DD09798F510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5D19D3-2026-4616-91AA-E8AC7C670548}"/>
              </a:ext>
            </a:extLst>
          </p:cNvPr>
          <p:cNvSpPr>
            <a:spLocks noGrp="1"/>
          </p:cNvSpPr>
          <p:nvPr>
            <p:ph type="hdr" sz="quarter"/>
          </p:nvPr>
        </p:nvSpPr>
        <p:spPr>
          <a:xfrm>
            <a:off x="0" y="0"/>
            <a:ext cx="3067050" cy="468313"/>
          </a:xfrm>
          <a:prstGeom prst="rect">
            <a:avLst/>
          </a:prstGeom>
        </p:spPr>
        <p:txBody>
          <a:bodyPr vert="horz" lIns="92528" tIns="46264" rIns="92528" bIns="46264"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E29F2749-0FD5-4C42-9173-57177B6D40D2}"/>
              </a:ext>
            </a:extLst>
          </p:cNvPr>
          <p:cNvSpPr>
            <a:spLocks noGrp="1"/>
          </p:cNvSpPr>
          <p:nvPr>
            <p:ph type="dt" idx="1"/>
          </p:nvPr>
        </p:nvSpPr>
        <p:spPr>
          <a:xfrm>
            <a:off x="4008438" y="0"/>
            <a:ext cx="3067050" cy="468313"/>
          </a:xfrm>
          <a:prstGeom prst="rect">
            <a:avLst/>
          </a:prstGeom>
        </p:spPr>
        <p:txBody>
          <a:bodyPr vert="horz" wrap="square" lIns="92528" tIns="46264" rIns="92528" bIns="46264" numCol="1" anchor="t" anchorCtr="0" compatLnSpc="1">
            <a:prstTxWarp prst="textNoShape">
              <a:avLst/>
            </a:prstTxWarp>
          </a:bodyPr>
          <a:lstStyle>
            <a:lvl1pPr algn="r" eaLnBrk="1" hangingPunct="1">
              <a:defRPr sz="1200"/>
            </a:lvl1pPr>
          </a:lstStyle>
          <a:p>
            <a:pPr>
              <a:defRPr/>
            </a:pPr>
            <a:fld id="{3DCF4800-13D7-45C0-80AA-134E508FE535}" type="datetimeFigureOut">
              <a:rPr lang="en-US" altLang="en-US"/>
              <a:pPr>
                <a:defRPr/>
              </a:pPr>
              <a:t>12/17/2024</a:t>
            </a:fld>
            <a:endParaRPr lang="en-US" altLang="en-US"/>
          </a:p>
        </p:txBody>
      </p:sp>
      <p:sp>
        <p:nvSpPr>
          <p:cNvPr id="4" name="Slide Image Placeholder 3">
            <a:extLst>
              <a:ext uri="{FF2B5EF4-FFF2-40B4-BE49-F238E27FC236}">
                <a16:creationId xmlns:a16="http://schemas.microsoft.com/office/drawing/2014/main" id="{65A6289D-9722-4242-87CD-6066DE751786}"/>
              </a:ext>
            </a:extLst>
          </p:cNvPr>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2528" tIns="46264" rIns="92528" bIns="46264" rtlCol="0" anchor="ctr"/>
          <a:lstStyle/>
          <a:p>
            <a:pPr lvl="0"/>
            <a:endParaRPr lang="en-US" noProof="0"/>
          </a:p>
        </p:txBody>
      </p:sp>
      <p:sp>
        <p:nvSpPr>
          <p:cNvPr id="5" name="Notes Placeholder 4">
            <a:extLst>
              <a:ext uri="{FF2B5EF4-FFF2-40B4-BE49-F238E27FC236}">
                <a16:creationId xmlns:a16="http://schemas.microsoft.com/office/drawing/2014/main" id="{258622D7-890B-4C7E-BAF2-9D2D66299111}"/>
              </a:ext>
            </a:extLst>
          </p:cNvPr>
          <p:cNvSpPr>
            <a:spLocks noGrp="1"/>
          </p:cNvSpPr>
          <p:nvPr>
            <p:ph type="body" sz="quarter" idx="3"/>
          </p:nvPr>
        </p:nvSpPr>
        <p:spPr>
          <a:xfrm>
            <a:off x="708025" y="4448175"/>
            <a:ext cx="5661025" cy="4213225"/>
          </a:xfrm>
          <a:prstGeom prst="rect">
            <a:avLst/>
          </a:prstGeom>
        </p:spPr>
        <p:txBody>
          <a:bodyPr vert="horz" lIns="92528" tIns="46264" rIns="92528" bIns="462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3FE05C-84CD-4D06-9479-1FE62665C289}"/>
              </a:ext>
            </a:extLst>
          </p:cNvPr>
          <p:cNvSpPr>
            <a:spLocks noGrp="1"/>
          </p:cNvSpPr>
          <p:nvPr>
            <p:ph type="ftr" sz="quarter" idx="4"/>
          </p:nvPr>
        </p:nvSpPr>
        <p:spPr>
          <a:xfrm>
            <a:off x="0" y="8893175"/>
            <a:ext cx="3067050" cy="468313"/>
          </a:xfrm>
          <a:prstGeom prst="rect">
            <a:avLst/>
          </a:prstGeom>
        </p:spPr>
        <p:txBody>
          <a:bodyPr vert="horz" lIns="92528" tIns="46264" rIns="92528" bIns="46264"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0AF444A-086A-4C43-9DC8-A118D2DF7653}"/>
              </a:ext>
            </a:extLst>
          </p:cNvPr>
          <p:cNvSpPr>
            <a:spLocks noGrp="1"/>
          </p:cNvSpPr>
          <p:nvPr>
            <p:ph type="sldNum" sz="quarter" idx="5"/>
          </p:nvPr>
        </p:nvSpPr>
        <p:spPr>
          <a:xfrm>
            <a:off x="4008438" y="8893175"/>
            <a:ext cx="3067050" cy="468313"/>
          </a:xfrm>
          <a:prstGeom prst="rect">
            <a:avLst/>
          </a:prstGeom>
        </p:spPr>
        <p:txBody>
          <a:bodyPr vert="horz" wrap="square" lIns="92528" tIns="46264" rIns="92528" bIns="46264" numCol="1" anchor="b" anchorCtr="0" compatLnSpc="1">
            <a:prstTxWarp prst="textNoShape">
              <a:avLst/>
            </a:prstTxWarp>
          </a:bodyPr>
          <a:lstStyle>
            <a:lvl1pPr algn="r" eaLnBrk="1" hangingPunct="1">
              <a:defRPr sz="1200"/>
            </a:lvl1pPr>
          </a:lstStyle>
          <a:p>
            <a:pPr>
              <a:defRPr/>
            </a:pPr>
            <a:fld id="{CF403E8B-B4DA-4F51-9B35-F23D16D30F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hared.outlook.inky.com/link?domain=www.ncbi.nlm.nih.gov&amp;t=h.eJxljEsKwyAUAK9SXBcfrybmsyp0XegV9GkSidFgTLMovXvjuruBYebD9uRZf2FTzuvWAxzHwQNpx4NfeHATH-Mb1oVApezI2w1ezwdWVXMTCOx6YXOpieIIXum4B2VsupMNOSnvguIxjSCwqys0Bo1SmqqhbrEh0agBqdU1doBSdi3KFgVvZLnacp3nPdP0tyvenD7s3p_oTsTvDz5bPcI.MEUCIQDkOZzXOSR3-U_j6KxhR7quMis-8j3LFPqF9eqEVCo9tgIgBY5BotnJLHYb5U-ZzMeNWb_5FYpwQ24fwXUwK5B2Mb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comparison of the men’s and women’s driving life expectancies with total life expectancies found that subsequent to driving cessation, men will have about 6 years of dependency on alternative sources of transportation, compared with about 10 years of dependency for women. - </a:t>
            </a:r>
            <a:r>
              <a:rPr lang="en-US" sz="12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https://www.ncbi.nlm.nih.gov/pmc/articles/PMC1447231/</a:t>
            </a: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2</a:t>
            </a:fld>
            <a:endParaRPr lang="en-US" altLang="en-US"/>
          </a:p>
        </p:txBody>
      </p:sp>
    </p:spTree>
    <p:extLst>
      <p:ext uri="{BB962C8B-B14F-4D97-AF65-F5344CB8AC3E}">
        <p14:creationId xmlns:p14="http://schemas.microsoft.com/office/powerpoint/2010/main" val="94086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8937C-1981-5622-6865-2E9B1DC0F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BE8B6-70E1-1A5C-C947-B005E6352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13B0C-F14F-4B2A-BB27-C9C595E30AF2}"/>
              </a:ext>
            </a:extLst>
          </p:cNvPr>
          <p:cNvSpPr>
            <a:spLocks noGrp="1"/>
          </p:cNvSpPr>
          <p:nvPr>
            <p:ph type="body" idx="1"/>
          </p:nvPr>
        </p:nvSpPr>
        <p:spPr/>
        <p:txBody>
          <a:bodyPr/>
          <a:lstStyle/>
          <a:p>
            <a:r>
              <a:rPr lang="en-US"/>
              <a:t>We have added to the Driving Resources section – Guide now reviews the important, and sometimes difficult, decision regarding retiring from driving in cases where age-related changes can impact one’s ability to drive safely. </a:t>
            </a:r>
          </a:p>
          <a:p>
            <a:endParaRPr lang="en-US"/>
          </a:p>
          <a:p>
            <a:r>
              <a:rPr lang="en-US"/>
              <a:t>Just as we plan to identify future healthcare and care decisions, we can also develop an individual plan regarding how we want to approach the possibility of needing to retire from driving.  </a:t>
            </a:r>
          </a:p>
        </p:txBody>
      </p:sp>
      <p:sp>
        <p:nvSpPr>
          <p:cNvPr id="4" name="Slide Number Placeholder 3">
            <a:extLst>
              <a:ext uri="{FF2B5EF4-FFF2-40B4-BE49-F238E27FC236}">
                <a16:creationId xmlns:a16="http://schemas.microsoft.com/office/drawing/2014/main" id="{38FEF494-068A-C811-D1A5-AB23FA392FF1}"/>
              </a:ext>
            </a:extLst>
          </p:cNvPr>
          <p:cNvSpPr>
            <a:spLocks noGrp="1"/>
          </p:cNvSpPr>
          <p:nvPr>
            <p:ph type="sldNum" sz="quarter" idx="5"/>
          </p:nvPr>
        </p:nvSpPr>
        <p:spPr/>
        <p:txBody>
          <a:bodyPr/>
          <a:lstStyle/>
          <a:p>
            <a:pPr defTabSz="940729">
              <a:defRPr/>
            </a:pPr>
            <a:fld id="{CF403E8B-B4DA-4F51-9B35-F23D16D30FCA}" type="slidenum">
              <a:rPr lang="en-US" altLang="en-US">
                <a:solidFill>
                  <a:prstClr val="black"/>
                </a:solidFill>
              </a:rPr>
              <a:pPr defTabSz="940729">
                <a:defRPr/>
              </a:pPr>
              <a:t>11</a:t>
            </a:fld>
            <a:endParaRPr lang="en-US" altLang="en-US">
              <a:solidFill>
                <a:prstClr val="black"/>
              </a:solidFill>
            </a:endParaRPr>
          </a:p>
        </p:txBody>
      </p:sp>
    </p:spTree>
    <p:extLst>
      <p:ext uri="{BB962C8B-B14F-4D97-AF65-F5344CB8AC3E}">
        <p14:creationId xmlns:p14="http://schemas.microsoft.com/office/powerpoint/2010/main" val="239690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C6252-E758-0713-8BAE-44CE6EABE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873B2-1006-D238-E0EF-3169215312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A2411-A59B-3E22-9DAB-3179CAA90110}"/>
              </a:ext>
            </a:extLst>
          </p:cNvPr>
          <p:cNvSpPr>
            <a:spLocks noGrp="1"/>
          </p:cNvSpPr>
          <p:nvPr>
            <p:ph type="body" idx="1"/>
          </p:nvPr>
        </p:nvSpPr>
        <p:spPr/>
        <p:txBody>
          <a:bodyPr/>
          <a:lstStyle/>
          <a:p>
            <a:r>
              <a:rPr lang="en-US" dirty="0"/>
              <a:t>You can order up to 20 packets of 100 cards (2,000 cards) at a time. </a:t>
            </a:r>
          </a:p>
          <a:p>
            <a:pPr defTabSz="948507"/>
            <a:r>
              <a:rPr lang="en-US" dirty="0"/>
              <a:t>Visit https://www.ncseniordriver.org/request/ </a:t>
            </a:r>
          </a:p>
          <a:p>
            <a:r>
              <a:rPr lang="en-US" dirty="0"/>
              <a:t> </a:t>
            </a:r>
          </a:p>
        </p:txBody>
      </p:sp>
      <p:sp>
        <p:nvSpPr>
          <p:cNvPr id="4" name="Slide Number Placeholder 3">
            <a:extLst>
              <a:ext uri="{FF2B5EF4-FFF2-40B4-BE49-F238E27FC236}">
                <a16:creationId xmlns:a16="http://schemas.microsoft.com/office/drawing/2014/main" id="{2CD3040D-B6F3-69AE-81B0-2A1BAA9B2D01}"/>
              </a:ext>
            </a:extLst>
          </p:cNvPr>
          <p:cNvSpPr>
            <a:spLocks noGrp="1"/>
          </p:cNvSpPr>
          <p:nvPr>
            <p:ph type="sldNum" sz="quarter" idx="5"/>
          </p:nvPr>
        </p:nvSpPr>
        <p:spPr/>
        <p:txBody>
          <a:bodyPr/>
          <a:lstStyle/>
          <a:p>
            <a:pPr defTabSz="940729">
              <a:defRPr/>
            </a:pPr>
            <a:fld id="{CF403E8B-B4DA-4F51-9B35-F23D16D30FCA}" type="slidenum">
              <a:rPr lang="en-US" altLang="en-US">
                <a:solidFill>
                  <a:prstClr val="black"/>
                </a:solidFill>
              </a:rPr>
              <a:pPr defTabSz="940729">
                <a:defRPr/>
              </a:pPr>
              <a:t>12</a:t>
            </a:fld>
            <a:endParaRPr lang="en-US" altLang="en-US">
              <a:solidFill>
                <a:prstClr val="black"/>
              </a:solidFill>
            </a:endParaRPr>
          </a:p>
        </p:txBody>
      </p:sp>
    </p:spTree>
    <p:extLst>
      <p:ext uri="{BB962C8B-B14F-4D97-AF65-F5344CB8AC3E}">
        <p14:creationId xmlns:p14="http://schemas.microsoft.com/office/powerpoint/2010/main" val="91558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3454B-250A-2C24-346C-2AC4ABD96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907AF-196D-EDFD-F198-67783CF37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71431-4F8D-67AA-8B99-7768891A125D}"/>
              </a:ext>
            </a:extLst>
          </p:cNvPr>
          <p:cNvSpPr>
            <a:spLocks noGrp="1"/>
          </p:cNvSpPr>
          <p:nvPr>
            <p:ph type="body" idx="1"/>
          </p:nvPr>
        </p:nvSpPr>
        <p:spPr/>
        <p:txBody>
          <a:bodyPr/>
          <a:lstStyle/>
          <a:p>
            <a:r>
              <a:rPr lang="en-US" dirty="0"/>
              <a:t>This took found on the CHORUS website includes 13 questions to develop a personalized transportation planning tool. This is an excellent resource!</a:t>
            </a:r>
          </a:p>
        </p:txBody>
      </p:sp>
      <p:sp>
        <p:nvSpPr>
          <p:cNvPr id="4" name="Slide Number Placeholder 3">
            <a:extLst>
              <a:ext uri="{FF2B5EF4-FFF2-40B4-BE49-F238E27FC236}">
                <a16:creationId xmlns:a16="http://schemas.microsoft.com/office/drawing/2014/main" id="{C8723EBD-D716-7201-4CDC-40367C7C0DA9}"/>
              </a:ext>
            </a:extLst>
          </p:cNvPr>
          <p:cNvSpPr>
            <a:spLocks noGrp="1"/>
          </p:cNvSpPr>
          <p:nvPr>
            <p:ph type="sldNum" sz="quarter" idx="5"/>
          </p:nvPr>
        </p:nvSpPr>
        <p:spPr/>
        <p:txBody>
          <a:bodyPr/>
          <a:lstStyle/>
          <a:p>
            <a:pPr defTabSz="940729">
              <a:defRPr/>
            </a:pPr>
            <a:fld id="{CF403E8B-B4DA-4F51-9B35-F23D16D30FCA}" type="slidenum">
              <a:rPr lang="en-US" altLang="en-US">
                <a:solidFill>
                  <a:prstClr val="black"/>
                </a:solidFill>
              </a:rPr>
              <a:pPr defTabSz="940729">
                <a:defRPr/>
              </a:pPr>
              <a:t>13</a:t>
            </a:fld>
            <a:endParaRPr lang="en-US" altLang="en-US">
              <a:solidFill>
                <a:prstClr val="black"/>
              </a:solidFill>
            </a:endParaRPr>
          </a:p>
        </p:txBody>
      </p:sp>
    </p:spTree>
    <p:extLst>
      <p:ext uri="{BB962C8B-B14F-4D97-AF65-F5344CB8AC3E}">
        <p14:creationId xmlns:p14="http://schemas.microsoft.com/office/powerpoint/2010/main" val="325915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E22D1-3587-868C-DE10-D632E20CF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C7AAF-84CA-EDC4-B8CE-8DB682BAA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E63FF-46DE-67F9-B41D-ED47F09E8AC3}"/>
              </a:ext>
            </a:extLst>
          </p:cNvPr>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Times New Roman" panose="02020603050405020304" pitchFamily="18" charset="0"/>
              </a:rPr>
              <a:t>Centralina AAA has created an online resource toolkit that that offers something for everyone including service agency staff, older individuals who drive, and those who need transportation services.   We’ve included a bit of transportation fun as well!</a:t>
            </a:r>
            <a:endParaRPr lang="en-US"/>
          </a:p>
        </p:txBody>
      </p:sp>
      <p:sp>
        <p:nvSpPr>
          <p:cNvPr id="4" name="Slide Number Placeholder 3">
            <a:extLst>
              <a:ext uri="{FF2B5EF4-FFF2-40B4-BE49-F238E27FC236}">
                <a16:creationId xmlns:a16="http://schemas.microsoft.com/office/drawing/2014/main" id="{57294936-9E23-EF9B-7B76-7A7DBD7C6E52}"/>
              </a:ext>
            </a:extLst>
          </p:cNvPr>
          <p:cNvSpPr>
            <a:spLocks noGrp="1"/>
          </p:cNvSpPr>
          <p:nvPr>
            <p:ph type="sldNum" sz="quarter" idx="5"/>
          </p:nvPr>
        </p:nvSpPr>
        <p:spPr/>
        <p:txBody>
          <a:bodyPr/>
          <a:lstStyle/>
          <a:p>
            <a:pPr defTabSz="940729">
              <a:defRPr/>
            </a:pPr>
            <a:fld id="{CF403E8B-B4DA-4F51-9B35-F23D16D30FCA}" type="slidenum">
              <a:rPr lang="en-US" altLang="en-US">
                <a:solidFill>
                  <a:prstClr val="black"/>
                </a:solidFill>
              </a:rPr>
              <a:pPr defTabSz="940729">
                <a:defRPr/>
              </a:pPr>
              <a:t>14</a:t>
            </a:fld>
            <a:endParaRPr lang="en-US" altLang="en-US">
              <a:solidFill>
                <a:prstClr val="black"/>
              </a:solidFill>
            </a:endParaRPr>
          </a:p>
        </p:txBody>
      </p:sp>
    </p:spTree>
    <p:extLst>
      <p:ext uri="{BB962C8B-B14F-4D97-AF65-F5344CB8AC3E}">
        <p14:creationId xmlns:p14="http://schemas.microsoft.com/office/powerpoint/2010/main" val="2897873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3EC82-79FD-4C61-1C4C-42E80E1C4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1A361-5CD9-4154-691E-06669E3665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21797-D8E9-94B7-CC9F-44F8EFCFEB52}"/>
              </a:ext>
            </a:extLst>
          </p:cNvPr>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Centralina AAA has created an online resource toolkit that that offers something for everyone including service agency staff, older individuals who drive, and those who need transportation services.   We’ve included a bit of transportation fun as well!</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Visit https://centralinaaging.org/what-we-do-services/transportation/ for more information</a:t>
            </a:r>
            <a:endParaRPr lang="en-US" dirty="0"/>
          </a:p>
        </p:txBody>
      </p:sp>
      <p:sp>
        <p:nvSpPr>
          <p:cNvPr id="4" name="Slide Number Placeholder 3">
            <a:extLst>
              <a:ext uri="{FF2B5EF4-FFF2-40B4-BE49-F238E27FC236}">
                <a16:creationId xmlns:a16="http://schemas.microsoft.com/office/drawing/2014/main" id="{169A7DA9-71E6-9C5A-DE4D-FA40F177D280}"/>
              </a:ext>
            </a:extLst>
          </p:cNvPr>
          <p:cNvSpPr>
            <a:spLocks noGrp="1"/>
          </p:cNvSpPr>
          <p:nvPr>
            <p:ph type="sldNum" sz="quarter" idx="5"/>
          </p:nvPr>
        </p:nvSpPr>
        <p:spPr/>
        <p:txBody>
          <a:bodyPr/>
          <a:lstStyle/>
          <a:p>
            <a:pPr>
              <a:defRPr/>
            </a:pPr>
            <a:fld id="{CF403E8B-B4DA-4F51-9B35-F23D16D30FCA}" type="slidenum">
              <a:rPr lang="en-US" altLang="en-US" smtClean="0"/>
              <a:pPr>
                <a:defRPr/>
              </a:pPr>
              <a:t>15</a:t>
            </a:fld>
            <a:endParaRPr lang="en-US" altLang="en-US"/>
          </a:p>
        </p:txBody>
      </p:sp>
    </p:spTree>
    <p:extLst>
      <p:ext uri="{BB962C8B-B14F-4D97-AF65-F5344CB8AC3E}">
        <p14:creationId xmlns:p14="http://schemas.microsoft.com/office/powerpoint/2010/main" val="126355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CB897-F816-D091-DE27-C7230D8F5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3E9BD-61FE-0DDE-C95C-3D2ABF8C4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632E3-261A-E24D-8E0C-A2F00962F6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8AE8D6-4401-B9D0-89A8-56BEA40C95F3}"/>
              </a:ext>
            </a:extLst>
          </p:cNvPr>
          <p:cNvSpPr>
            <a:spLocks noGrp="1"/>
          </p:cNvSpPr>
          <p:nvPr>
            <p:ph type="sldNum" sz="quarter" idx="5"/>
          </p:nvPr>
        </p:nvSpPr>
        <p:spPr/>
        <p:txBody>
          <a:bodyPr/>
          <a:lstStyle/>
          <a:p>
            <a:pPr>
              <a:defRPr/>
            </a:pPr>
            <a:fld id="{CF403E8B-B4DA-4F51-9B35-F23D16D30FCA}" type="slidenum">
              <a:rPr lang="en-US" altLang="en-US" smtClean="0"/>
              <a:pPr>
                <a:defRPr/>
              </a:pPr>
              <a:t>16</a:t>
            </a:fld>
            <a:endParaRPr lang="en-US" altLang="en-US"/>
          </a:p>
        </p:txBody>
      </p:sp>
    </p:spTree>
    <p:extLst>
      <p:ext uri="{BB962C8B-B14F-4D97-AF65-F5344CB8AC3E}">
        <p14:creationId xmlns:p14="http://schemas.microsoft.com/office/powerpoint/2010/main" val="97292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a 2018 national survey of older adults, people with disabilities and caregivers conducted by the NADTC, the survey reported that most of the respondents turned to family, friends or neighbors for information about transportation services available in the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3</a:t>
            </a:fld>
            <a:endParaRPr lang="en-US" altLang="en-US"/>
          </a:p>
        </p:txBody>
      </p:sp>
    </p:spTree>
    <p:extLst>
      <p:ext uri="{BB962C8B-B14F-4D97-AF65-F5344CB8AC3E}">
        <p14:creationId xmlns:p14="http://schemas.microsoft.com/office/powerpoint/2010/main" val="355966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Transportation Guide is a resource designed to aid both individuals and community service agencies, and is available in both hard copy and electronic version. The Guide provides definitions of the different types of transportation services, and lists contact information for the corresponding services agencies across the nine-county Centralina region as well as Lancaster and York Counties in South Carolina.  In addition to helpful tips and considerations when using transportation services, the Guide also explains services such as Lyft and Uber and how to use them.  </a:t>
            </a:r>
            <a:endParaRPr lang="en-US" dirty="0"/>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4</a:t>
            </a:fld>
            <a:endParaRPr lang="en-US" altLang="en-US"/>
          </a:p>
        </p:txBody>
      </p:sp>
    </p:spTree>
    <p:extLst>
      <p:ext uri="{BB962C8B-B14F-4D97-AF65-F5344CB8AC3E}">
        <p14:creationId xmlns:p14="http://schemas.microsoft.com/office/powerpoint/2010/main" val="425847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guide features a useful insert, the Transportation Needs Checklist, created to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help the user clarify his/her personalized transportation needs. This checklist encourages individuals to review their existing transportation support network and explore what alternatives might be available should the need arise.  </a:t>
            </a:r>
          </a:p>
          <a:p>
            <a:endParaRPr lang="en-US" dirty="0"/>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5</a:t>
            </a:fld>
            <a:endParaRPr lang="en-US" altLang="en-US"/>
          </a:p>
        </p:txBody>
      </p:sp>
    </p:spTree>
    <p:extLst>
      <p:ext uri="{BB962C8B-B14F-4D97-AF65-F5344CB8AC3E}">
        <p14:creationId xmlns:p14="http://schemas.microsoft.com/office/powerpoint/2010/main" val="100252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determine where you need to go, use this page to list the transportation options in your area, and to list the names and numbers of those in your own support network. </a:t>
            </a:r>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6</a:t>
            </a:fld>
            <a:endParaRPr lang="en-US" altLang="en-US"/>
          </a:p>
        </p:txBody>
      </p:sp>
    </p:spTree>
    <p:extLst>
      <p:ext uri="{BB962C8B-B14F-4D97-AF65-F5344CB8AC3E}">
        <p14:creationId xmlns:p14="http://schemas.microsoft.com/office/powerpoint/2010/main" val="153377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dirty="0"/>
              <a:t>The Guide also features a section called “Key Considerations” which helps the rider consider various important questions as they plan a trip. Users are encouraged to think about any special accommodations and ask providers questions to evaluate their choices. </a:t>
            </a:r>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7</a:t>
            </a:fld>
            <a:endParaRPr lang="en-US" altLang="en-US"/>
          </a:p>
        </p:txBody>
      </p:sp>
    </p:spTree>
    <p:extLst>
      <p:ext uri="{BB962C8B-B14F-4D97-AF65-F5344CB8AC3E}">
        <p14:creationId xmlns:p14="http://schemas.microsoft.com/office/powerpoint/2010/main" val="47148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Centralina AAA has created an online resource toolkit that that offers something for everyone including service agency staff, older individuals who drive, and those who need transportation services.   We’ve included a bit of transportation fun as well!</a:t>
            </a:r>
            <a:endParaRPr lang="en-US" dirty="0"/>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8</a:t>
            </a:fld>
            <a:endParaRPr lang="en-US" altLang="en-US"/>
          </a:p>
        </p:txBody>
      </p:sp>
    </p:spTree>
    <p:extLst>
      <p:ext uri="{BB962C8B-B14F-4D97-AF65-F5344CB8AC3E}">
        <p14:creationId xmlns:p14="http://schemas.microsoft.com/office/powerpoint/2010/main" val="407327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BDE0A-C201-B667-E647-5D2F6463C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2179B-8DC9-5A26-5573-72A5DCA69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76D0D-6D8E-9D06-9ED1-028146E90290}"/>
              </a:ext>
            </a:extLst>
          </p:cNvPr>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Centralina AAA has created an online resource toolkit that that offers something for everyone including service agency staff, older individuals who drive, and those who need transportation services.   We’ve included a bit of transportation fun as well!</a:t>
            </a:r>
            <a:endParaRPr lang="en-US" dirty="0"/>
          </a:p>
        </p:txBody>
      </p:sp>
      <p:sp>
        <p:nvSpPr>
          <p:cNvPr id="4" name="Slide Number Placeholder 3">
            <a:extLst>
              <a:ext uri="{FF2B5EF4-FFF2-40B4-BE49-F238E27FC236}">
                <a16:creationId xmlns:a16="http://schemas.microsoft.com/office/drawing/2014/main" id="{3CD83001-6479-151F-7852-0BE35513EFB7}"/>
              </a:ext>
            </a:extLst>
          </p:cNvPr>
          <p:cNvSpPr>
            <a:spLocks noGrp="1"/>
          </p:cNvSpPr>
          <p:nvPr>
            <p:ph type="sldNum" sz="quarter" idx="5"/>
          </p:nvPr>
        </p:nvSpPr>
        <p:spPr/>
        <p:txBody>
          <a:bodyPr/>
          <a:lstStyle/>
          <a:p>
            <a:pPr>
              <a:defRPr/>
            </a:pPr>
            <a:fld id="{CF403E8B-B4DA-4F51-9B35-F23D16D30FCA}" type="slidenum">
              <a:rPr lang="en-US" altLang="en-US" smtClean="0"/>
              <a:pPr>
                <a:defRPr/>
              </a:pPr>
              <a:t>9</a:t>
            </a:fld>
            <a:endParaRPr lang="en-US" altLang="en-US"/>
          </a:p>
        </p:txBody>
      </p:sp>
    </p:spTree>
    <p:extLst>
      <p:ext uri="{BB962C8B-B14F-4D97-AF65-F5344CB8AC3E}">
        <p14:creationId xmlns:p14="http://schemas.microsoft.com/office/powerpoint/2010/main" val="3560373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29208-5240-9200-D7E2-B22EC0A26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1E561-3739-4F54-382E-DD1893111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44469-360E-0C35-8826-936BC72DEB80}"/>
              </a:ext>
            </a:extLst>
          </p:cNvPr>
          <p:cNvSpPr>
            <a:spLocks noGrp="1"/>
          </p:cNvSpPr>
          <p:nvPr>
            <p:ph type="body" idx="1"/>
          </p:nvPr>
        </p:nvSpPr>
        <p:spPr/>
        <p:txBody>
          <a:bodyPr/>
          <a:lstStyle/>
          <a:p>
            <a:r>
              <a:rPr lang="en-US" dirty="0"/>
              <a:t>Additional new information includes driver safety information and resources.</a:t>
            </a:r>
          </a:p>
        </p:txBody>
      </p:sp>
      <p:sp>
        <p:nvSpPr>
          <p:cNvPr id="4" name="Slide Number Placeholder 3">
            <a:extLst>
              <a:ext uri="{FF2B5EF4-FFF2-40B4-BE49-F238E27FC236}">
                <a16:creationId xmlns:a16="http://schemas.microsoft.com/office/drawing/2014/main" id="{CAF924AE-0092-B576-448A-0020C6208AD5}"/>
              </a:ext>
            </a:extLst>
          </p:cNvPr>
          <p:cNvSpPr>
            <a:spLocks noGrp="1"/>
          </p:cNvSpPr>
          <p:nvPr>
            <p:ph type="sldNum" sz="quarter" idx="5"/>
          </p:nvPr>
        </p:nvSpPr>
        <p:spPr/>
        <p:txBody>
          <a:bodyPr/>
          <a:lstStyle/>
          <a:p>
            <a:pPr defTabSz="940729">
              <a:defRPr/>
            </a:pPr>
            <a:fld id="{CF403E8B-B4DA-4F51-9B35-F23D16D30FCA}" type="slidenum">
              <a:rPr lang="en-US" altLang="en-US">
                <a:solidFill>
                  <a:prstClr val="black"/>
                </a:solidFill>
              </a:rPr>
              <a:pPr defTabSz="940729">
                <a:defRPr/>
              </a:pPr>
              <a:t>10</a:t>
            </a:fld>
            <a:endParaRPr lang="en-US" altLang="en-US">
              <a:solidFill>
                <a:prstClr val="black"/>
              </a:solidFill>
            </a:endParaRPr>
          </a:p>
        </p:txBody>
      </p:sp>
    </p:spTree>
    <p:extLst>
      <p:ext uri="{BB962C8B-B14F-4D97-AF65-F5344CB8AC3E}">
        <p14:creationId xmlns:p14="http://schemas.microsoft.com/office/powerpoint/2010/main" val="2740871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775A1-C80F-44EB-82F6-A9B39D725E16}"/>
              </a:ext>
            </a:extLst>
          </p:cNvPr>
          <p:cNvSpPr/>
          <p:nvPr userDrawn="1"/>
        </p:nvSpPr>
        <p:spPr>
          <a:xfrm>
            <a:off x="0" y="0"/>
            <a:ext cx="9144000" cy="51514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B973585-7EAA-4AA4-ACB9-8CBEFFEEFCB1}"/>
              </a:ext>
            </a:extLst>
          </p:cNvPr>
          <p:cNvSpPr/>
          <p:nvPr userDrawn="1"/>
        </p:nvSpPr>
        <p:spPr>
          <a:xfrm>
            <a:off x="3429000" y="0"/>
            <a:ext cx="22860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a:extLst>
              <a:ext uri="{FF2B5EF4-FFF2-40B4-BE49-F238E27FC236}">
                <a16:creationId xmlns:a16="http://schemas.microsoft.com/office/drawing/2014/main" id="{7013CC6C-B3E2-410D-9ABF-CB57A0D16F4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4400" y="57150"/>
            <a:ext cx="2260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1219200" y="2558058"/>
            <a:ext cx="6934200" cy="857250"/>
          </a:xfrm>
          <a:prstGeom prst="rect">
            <a:avLst/>
          </a:prstGeom>
        </p:spPr>
        <p:txBody>
          <a:bodyPr/>
          <a:lstStyle>
            <a:lvl1pPr>
              <a:defRPr sz="4000" b="1" i="0">
                <a:solidFill>
                  <a:schemeClr val="bg1"/>
                </a:solidFill>
                <a:latin typeface="Montserrat" pitchFamily="2" charset="77"/>
                <a:cs typeface="Arial" panose="020B0604020202020204" pitchFamily="34" charset="0"/>
              </a:defRPr>
            </a:lvl1pPr>
          </a:lstStyle>
          <a:p>
            <a:r>
              <a:rPr lang="en-US"/>
              <a:t>Click to edit Master title style</a:t>
            </a:r>
          </a:p>
        </p:txBody>
      </p:sp>
      <p:sp>
        <p:nvSpPr>
          <p:cNvPr id="15" name="Text Placeholder 14"/>
          <p:cNvSpPr>
            <a:spLocks noGrp="1"/>
          </p:cNvSpPr>
          <p:nvPr>
            <p:ph type="body" sz="quarter" idx="10"/>
          </p:nvPr>
        </p:nvSpPr>
        <p:spPr>
          <a:xfrm>
            <a:off x="1219200" y="3600450"/>
            <a:ext cx="6934200" cy="400050"/>
          </a:xfrm>
        </p:spPr>
        <p:txBody>
          <a:bodyPr/>
          <a:lstStyle>
            <a:lvl1pPr marL="0" indent="0" algn="ctr">
              <a:buNone/>
              <a:defRPr sz="1800">
                <a:solidFill>
                  <a:schemeClr val="tx2"/>
                </a:solidFill>
                <a:latin typeface="Kalam" panose="02000000000000000000" pitchFamily="2" charset="77"/>
                <a:cs typeface="Kalam" panose="02000000000000000000" pitchFamily="2" charset="77"/>
              </a:defRPr>
            </a:lvl1pPr>
          </a:lstStyle>
          <a:p>
            <a:pPr lvl="0"/>
            <a:endParaRPr lang="en-US"/>
          </a:p>
        </p:txBody>
      </p:sp>
    </p:spTree>
    <p:extLst>
      <p:ext uri="{BB962C8B-B14F-4D97-AF65-F5344CB8AC3E}">
        <p14:creationId xmlns:p14="http://schemas.microsoft.com/office/powerpoint/2010/main" val="2058650376"/>
      </p:ext>
    </p:extLst>
  </p:cSld>
  <p:clrMapOvr>
    <a:masterClrMapping/>
  </p:clrMapOvr>
  <p:transition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EE714C7-7CA3-4458-93DF-B6412153648D}"/>
              </a:ext>
            </a:extLst>
          </p:cNvPr>
          <p:cNvCxnSpPr/>
          <p:nvPr userDrawn="1"/>
        </p:nvCxnSpPr>
        <p:spPr>
          <a:xfrm>
            <a:off x="1371600" y="3314700"/>
            <a:ext cx="6400800"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D3DD44C-4E35-4426-8488-FA0C6DAF4000}"/>
              </a:ext>
            </a:extLst>
          </p:cNvPr>
          <p:cNvGrpSpPr>
            <a:grpSpLocks/>
          </p:cNvGrpSpPr>
          <p:nvPr userDrawn="1"/>
        </p:nvGrpSpPr>
        <p:grpSpPr bwMode="auto">
          <a:xfrm>
            <a:off x="0" y="5114925"/>
            <a:ext cx="9144000" cy="57150"/>
            <a:chOff x="0" y="6553200"/>
            <a:chExt cx="9926192" cy="152400"/>
          </a:xfrm>
        </p:grpSpPr>
        <p:sp>
          <p:nvSpPr>
            <p:cNvPr id="6" name="Rectangle 5">
              <a:extLst>
                <a:ext uri="{FF2B5EF4-FFF2-40B4-BE49-F238E27FC236}">
                  <a16:creationId xmlns:a16="http://schemas.microsoft.com/office/drawing/2014/main" id="{F2338B40-572B-4FAD-BE66-D53CF6775191}"/>
                </a:ext>
              </a:extLst>
            </p:cNvPr>
            <p:cNvSpPr/>
            <p:nvPr userDrawn="1"/>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505ADD67-8D73-455C-BBC2-5D5CB51FB1B5}"/>
                </a:ext>
              </a:extLst>
            </p:cNvPr>
            <p:cNvSpPr/>
            <p:nvPr userDrawn="1"/>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E5DD844F-7AA4-41A1-A490-6CA8644BB424}"/>
                </a:ext>
              </a:extLst>
            </p:cNvPr>
            <p:cNvSpPr/>
            <p:nvPr userDrawn="1"/>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A3750461-E824-4D05-9840-06EEC3365181}"/>
                </a:ext>
              </a:extLst>
            </p:cNvPr>
            <p:cNvSpPr/>
            <p:nvPr userDrawn="1"/>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 name="Picture 9">
            <a:extLst>
              <a:ext uri="{FF2B5EF4-FFF2-40B4-BE49-F238E27FC236}">
                <a16:creationId xmlns:a16="http://schemas.microsoft.com/office/drawing/2014/main" id="{220C765D-46DB-4D0C-9EFA-7C7F06251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25" y="1471613"/>
            <a:ext cx="51038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457200" y="3657600"/>
            <a:ext cx="8229600" cy="400050"/>
          </a:xfrm>
          <a:prstGeom prst="rect">
            <a:avLst/>
          </a:prstGeom>
        </p:spPr>
        <p:txBody>
          <a:bodyPr/>
          <a:lstStyle>
            <a:lvl1pPr>
              <a:defRPr sz="2000" b="1" i="0">
                <a:solidFill>
                  <a:schemeClr val="tx1"/>
                </a:solidFill>
                <a:latin typeface="Montserrat" pitchFamily="2" charset="77"/>
                <a:cs typeface="Arial" panose="020B0604020202020204" pitchFamily="34" charset="0"/>
              </a:defRPr>
            </a:lvl1pPr>
          </a:lstStyle>
          <a:p>
            <a:r>
              <a:rPr lang="en-US"/>
              <a:t>Click to edit Master title style</a:t>
            </a:r>
          </a:p>
        </p:txBody>
      </p:sp>
      <p:sp>
        <p:nvSpPr>
          <p:cNvPr id="14" name="Text Placeholder 14"/>
          <p:cNvSpPr>
            <a:spLocks noGrp="1"/>
          </p:cNvSpPr>
          <p:nvPr>
            <p:ph type="body" sz="quarter" idx="10"/>
          </p:nvPr>
        </p:nvSpPr>
        <p:spPr>
          <a:xfrm>
            <a:off x="1101271" y="4171951"/>
            <a:ext cx="6934200" cy="400050"/>
          </a:xfrm>
        </p:spPr>
        <p:txBody>
          <a:bodyPr/>
          <a:lstStyle>
            <a:lvl1pPr marL="0" indent="0" algn="ctr">
              <a:buNone/>
              <a:defRPr sz="1800">
                <a:solidFill>
                  <a:schemeClr val="tx1"/>
                </a:solidFill>
                <a:latin typeface="Kalam" panose="02000000000000000000" pitchFamily="2" charset="77"/>
                <a:cs typeface="Kalam" panose="02000000000000000000" pitchFamily="2" charset="77"/>
              </a:defRPr>
            </a:lvl1pPr>
          </a:lstStyle>
          <a:p>
            <a:pPr lvl="0"/>
            <a:endParaRPr lang="en-US"/>
          </a:p>
        </p:txBody>
      </p:sp>
    </p:spTree>
    <p:extLst>
      <p:ext uri="{BB962C8B-B14F-4D97-AF65-F5344CB8AC3E}">
        <p14:creationId xmlns:p14="http://schemas.microsoft.com/office/powerpoint/2010/main" val="1870363953"/>
      </p:ext>
    </p:extLst>
  </p:cSld>
  <p:clrMapOvr>
    <a:masterClrMapping/>
  </p:clrMapOvr>
  <p:transition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slide_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9A241D-14B1-43AA-B8D9-85C3E63ED9C3}"/>
              </a:ext>
            </a:extLst>
          </p:cNvPr>
          <p:cNvSpPr/>
          <p:nvPr userDrawn="1"/>
        </p:nvSpPr>
        <p:spPr>
          <a:xfrm>
            <a:off x="3638550" y="2084388"/>
            <a:ext cx="1752600" cy="333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 Placeholder 7"/>
          <p:cNvSpPr>
            <a:spLocks noGrp="1"/>
          </p:cNvSpPr>
          <p:nvPr>
            <p:ph type="body" sz="quarter" idx="10"/>
          </p:nvPr>
        </p:nvSpPr>
        <p:spPr>
          <a:xfrm>
            <a:off x="1752600" y="2286000"/>
            <a:ext cx="5524500" cy="1228725"/>
          </a:xfrm>
        </p:spPr>
        <p:txBody>
          <a:bodyPr/>
          <a:lstStyle>
            <a:lvl1pPr marL="0" indent="0" algn="ctr">
              <a:lnSpc>
                <a:spcPct val="100000"/>
              </a:lnSpc>
              <a:spcBef>
                <a:spcPts val="0"/>
              </a:spcBef>
              <a:buNone/>
              <a:defRPr sz="4400" b="1">
                <a:solidFill>
                  <a:schemeClr val="bg1"/>
                </a:solidFill>
              </a:defRPr>
            </a:lvl1pPr>
            <a:lvl2pPr algn="ctr">
              <a:defRPr/>
            </a:lvl2pPr>
          </a:lstStyle>
          <a:p>
            <a:pPr lvl="0"/>
            <a:r>
              <a:rPr lang="en-US"/>
              <a:t>Edit Master text styles</a:t>
            </a:r>
          </a:p>
        </p:txBody>
      </p:sp>
      <p:sp>
        <p:nvSpPr>
          <p:cNvPr id="4" name="Text Placeholder 7"/>
          <p:cNvSpPr>
            <a:spLocks noGrp="1"/>
          </p:cNvSpPr>
          <p:nvPr>
            <p:ph type="body" sz="quarter" idx="11"/>
          </p:nvPr>
        </p:nvSpPr>
        <p:spPr>
          <a:xfrm>
            <a:off x="2228850" y="1543662"/>
            <a:ext cx="4572000" cy="314325"/>
          </a:xfrm>
        </p:spPr>
        <p:txBody>
          <a:bodyPr/>
          <a:lstStyle>
            <a:lvl1pPr marL="0" indent="0" algn="ctr">
              <a:buNone/>
              <a:defRPr sz="2000" b="1" i="0">
                <a:solidFill>
                  <a:schemeClr val="bg1"/>
                </a:solidFill>
                <a:latin typeface="Kalam" panose="02000000000000000000" pitchFamily="2" charset="77"/>
                <a:cs typeface="Kalam" panose="02000000000000000000" pitchFamily="2" charset="77"/>
              </a:defRPr>
            </a:lvl1pPr>
            <a:lvl2pPr marL="457200" indent="0">
              <a:buNone/>
              <a:defRPr/>
            </a:lvl2pPr>
          </a:lstStyle>
          <a:p>
            <a:pPr lvl="0"/>
            <a:r>
              <a:rPr lang="en-US"/>
              <a:t>Edit Master text styles</a:t>
            </a:r>
          </a:p>
          <a:p>
            <a:pPr lvl="0"/>
            <a:endParaRPr lang="en-US"/>
          </a:p>
        </p:txBody>
      </p:sp>
    </p:spTree>
    <p:extLst>
      <p:ext uri="{BB962C8B-B14F-4D97-AF65-F5344CB8AC3E}">
        <p14:creationId xmlns:p14="http://schemas.microsoft.com/office/powerpoint/2010/main" val="407578703"/>
      </p:ext>
    </p:extLst>
  </p:cSld>
  <p:clrMapOvr>
    <a:masterClrMapping/>
  </p:clrMapOvr>
  <p:transition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and Image_1">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26E92B4-01D3-4AB3-8CFB-D2D14E1842DA}"/>
              </a:ext>
            </a:extLst>
          </p:cNvPr>
          <p:cNvCxnSpPr>
            <a:cxnSpLocks/>
          </p:cNvCxnSpPr>
          <p:nvPr userDrawn="1"/>
        </p:nvCxnSpPr>
        <p:spPr>
          <a:xfrm>
            <a:off x="138113" y="4800600"/>
            <a:ext cx="8777287"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2975509F-9B4A-47C8-8642-7852D86974BC}"/>
              </a:ext>
            </a:extLst>
          </p:cNvPr>
          <p:cNvSpPr txBox="1">
            <a:spLocks/>
          </p:cNvSpPr>
          <p:nvPr userDrawn="1"/>
        </p:nvSpPr>
        <p:spPr>
          <a:xfrm>
            <a:off x="8686800" y="4800600"/>
            <a:ext cx="449263" cy="274638"/>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70AA3B7A-5433-4B4C-A051-7EFE516F606E}" type="slidenum">
              <a:rPr lang="en-US" altLang="en-US" sz="800" smtClean="0">
                <a:solidFill>
                  <a:srgbClr val="45BAC1"/>
                </a:solidFill>
              </a:rPr>
              <a:pPr>
                <a:defRPr/>
              </a:pPr>
              <a:t>‹#›</a:t>
            </a:fld>
            <a:endParaRPr lang="en-US" altLang="en-US" sz="800">
              <a:solidFill>
                <a:srgbClr val="45BAC1"/>
              </a:solidFill>
            </a:endParaRPr>
          </a:p>
        </p:txBody>
      </p:sp>
      <p:pic>
        <p:nvPicPr>
          <p:cNvPr id="8" name="Picture 6">
            <a:extLst>
              <a:ext uri="{FF2B5EF4-FFF2-40B4-BE49-F238E27FC236}">
                <a16:creationId xmlns:a16="http://schemas.microsoft.com/office/drawing/2014/main" id="{89A7B5D6-FF7C-40E9-A697-F1BE47C2DF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8" y="4835525"/>
            <a:ext cx="239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icture Placeholder 19"/>
          <p:cNvSpPr>
            <a:spLocks noGrp="1"/>
          </p:cNvSpPr>
          <p:nvPr>
            <p:ph type="pic" sz="quarter" idx="10"/>
          </p:nvPr>
        </p:nvSpPr>
        <p:spPr>
          <a:xfrm>
            <a:off x="5029201" y="0"/>
            <a:ext cx="4106863" cy="5143500"/>
          </a:xfrm>
        </p:spPr>
        <p:txBody>
          <a:bodyPr/>
          <a:lstStyle/>
          <a:p>
            <a:pPr lvl="0"/>
            <a:endParaRPr lang="en-US" noProof="0"/>
          </a:p>
        </p:txBody>
      </p:sp>
      <p:sp>
        <p:nvSpPr>
          <p:cNvPr id="3" name="Content Placeholder 2"/>
          <p:cNvSpPr>
            <a:spLocks noGrp="1"/>
          </p:cNvSpPr>
          <p:nvPr>
            <p:ph idx="1"/>
          </p:nvPr>
        </p:nvSpPr>
        <p:spPr>
          <a:xfrm>
            <a:off x="321128" y="1314451"/>
            <a:ext cx="4479472" cy="3280172"/>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21129" y="197644"/>
            <a:ext cx="4479471" cy="842963"/>
          </a:xfrm>
          <a:prstGeom prst="rect">
            <a:avLst/>
          </a:prstGeom>
          <a:noFill/>
        </p:spPr>
        <p:txBody>
          <a:bodyPr>
            <a:noAutofit/>
          </a:bodyPr>
          <a:lstStyle>
            <a:lvl1pPr algn="l">
              <a:defRPr sz="3400" b="1" i="0">
                <a:solidFill>
                  <a:schemeClr val="tx2"/>
                </a:solidFill>
                <a:latin typeface="Montserrat" pitchFamily="2" charset="77"/>
                <a:cs typeface="Arial" pitchFamily="34" charset="0"/>
              </a:defRPr>
            </a:lvl1pPr>
          </a:lstStyle>
          <a:p>
            <a:r>
              <a:rPr lang="en-US"/>
              <a:t>Click to edit Master title style</a:t>
            </a:r>
          </a:p>
        </p:txBody>
      </p:sp>
      <p:sp>
        <p:nvSpPr>
          <p:cNvPr id="9" name="TextBox 8">
            <a:extLst>
              <a:ext uri="{FF2B5EF4-FFF2-40B4-BE49-F238E27FC236}">
                <a16:creationId xmlns:a16="http://schemas.microsoft.com/office/drawing/2014/main" id="{2ADA0DED-20DE-2E66-339C-71FB8AB7E151}"/>
              </a:ext>
            </a:extLst>
          </p:cNvPr>
          <p:cNvSpPr txBox="1">
            <a:spLocks noChangeArrowheads="1"/>
          </p:cNvSpPr>
          <p:nvPr userDrawn="1"/>
        </p:nvSpPr>
        <p:spPr bwMode="auto">
          <a:xfrm>
            <a:off x="443948" y="4835525"/>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baseline="0" dirty="0">
                <a:solidFill>
                  <a:srgbClr val="D6D6D6"/>
                </a:solidFill>
                <a:latin typeface="Montserrat" panose="00000500000000000000" pitchFamily="2" charset="0"/>
              </a:rPr>
              <a:t>© Centralina Regional Council 2022</a:t>
            </a:r>
          </a:p>
          <a:p>
            <a:pPr>
              <a:defRPr/>
            </a:pPr>
            <a:endParaRPr lang="en-US" altLang="en-US" dirty="0"/>
          </a:p>
        </p:txBody>
      </p:sp>
    </p:spTree>
    <p:extLst>
      <p:ext uri="{BB962C8B-B14F-4D97-AF65-F5344CB8AC3E}">
        <p14:creationId xmlns:p14="http://schemas.microsoft.com/office/powerpoint/2010/main" val="233074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4524A-539B-4AAA-88C8-40F77AAF1F9C}"/>
              </a:ext>
            </a:extLst>
          </p:cNvPr>
          <p:cNvSpPr/>
          <p:nvPr userDrawn="1"/>
        </p:nvSpPr>
        <p:spPr>
          <a:xfrm>
            <a:off x="304800" y="0"/>
            <a:ext cx="8534400" cy="1041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6">
            <a:extLst>
              <a:ext uri="{FF2B5EF4-FFF2-40B4-BE49-F238E27FC236}">
                <a16:creationId xmlns:a16="http://schemas.microsoft.com/office/drawing/2014/main" id="{29B3B906-0BA7-4312-85DE-1195860C9A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8" y="4835525"/>
            <a:ext cx="239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8F469C02-030C-464F-866E-185923E72854}"/>
              </a:ext>
            </a:extLst>
          </p:cNvPr>
          <p:cNvCxnSpPr>
            <a:cxnSpLocks/>
          </p:cNvCxnSpPr>
          <p:nvPr userDrawn="1"/>
        </p:nvCxnSpPr>
        <p:spPr>
          <a:xfrm>
            <a:off x="138113" y="4800600"/>
            <a:ext cx="8777287"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7D6A2A6F-509C-45C6-A8CD-05397FA3B92B}"/>
              </a:ext>
            </a:extLst>
          </p:cNvPr>
          <p:cNvSpPr txBox="1">
            <a:spLocks/>
          </p:cNvSpPr>
          <p:nvPr userDrawn="1"/>
        </p:nvSpPr>
        <p:spPr>
          <a:xfrm>
            <a:off x="8686800" y="4800600"/>
            <a:ext cx="449263" cy="274638"/>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AC0E861F-181F-46FB-91F4-FDA481F804D6}" type="slidenum">
              <a:rPr lang="en-US" altLang="en-US" sz="800" smtClean="0">
                <a:solidFill>
                  <a:srgbClr val="45BAC1"/>
                </a:solidFill>
              </a:rPr>
              <a:pPr>
                <a:defRPr/>
              </a:pPr>
              <a:t>‹#›</a:t>
            </a:fld>
            <a:endParaRPr lang="en-US" altLang="en-US" sz="800">
              <a:solidFill>
                <a:srgbClr val="45BAC1"/>
              </a:solidFill>
            </a:endParaRPr>
          </a:p>
        </p:txBody>
      </p:sp>
      <p:sp>
        <p:nvSpPr>
          <p:cNvPr id="3" name="Content Placeholder 2"/>
          <p:cNvSpPr>
            <a:spLocks noGrp="1"/>
          </p:cNvSpPr>
          <p:nvPr>
            <p:ph idx="1"/>
          </p:nvPr>
        </p:nvSpPr>
        <p:spPr>
          <a:xfrm>
            <a:off x="304801" y="1260193"/>
            <a:ext cx="4114799" cy="3280172"/>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04800" y="192202"/>
            <a:ext cx="8534400" cy="842963"/>
          </a:xfrm>
          <a:prstGeom prst="rect">
            <a:avLst/>
          </a:prstGeom>
          <a:noFill/>
        </p:spPr>
        <p:txBody>
          <a:bodyPr>
            <a:noAutofit/>
          </a:bodyPr>
          <a:lstStyle>
            <a:lvl1pPr algn="ctr">
              <a:defRPr sz="3400" b="1" i="0">
                <a:solidFill>
                  <a:schemeClr val="tx2"/>
                </a:solidFill>
                <a:latin typeface="Montserrat" pitchFamily="2" charset="77"/>
                <a:cs typeface="Arial" pitchFamily="34" charset="0"/>
              </a:defRPr>
            </a:lvl1pPr>
          </a:lstStyle>
          <a:p>
            <a:r>
              <a:rPr lang="en-US"/>
              <a:t>Click to edit Master title style</a:t>
            </a:r>
          </a:p>
        </p:txBody>
      </p:sp>
      <p:sp>
        <p:nvSpPr>
          <p:cNvPr id="10" name="Content Placeholder 2"/>
          <p:cNvSpPr>
            <a:spLocks noGrp="1"/>
          </p:cNvSpPr>
          <p:nvPr>
            <p:ph idx="10"/>
          </p:nvPr>
        </p:nvSpPr>
        <p:spPr>
          <a:xfrm>
            <a:off x="4648201" y="1260193"/>
            <a:ext cx="4191001" cy="3280172"/>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8F155028-B723-73E5-52A5-D884B4519064}"/>
              </a:ext>
            </a:extLst>
          </p:cNvPr>
          <p:cNvSpPr txBox="1">
            <a:spLocks noChangeArrowheads="1"/>
          </p:cNvSpPr>
          <p:nvPr userDrawn="1"/>
        </p:nvSpPr>
        <p:spPr bwMode="auto">
          <a:xfrm>
            <a:off x="443948" y="4835525"/>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baseline="0" dirty="0">
                <a:solidFill>
                  <a:srgbClr val="D6D6D6"/>
                </a:solidFill>
                <a:latin typeface="Montserrat" panose="00000500000000000000" pitchFamily="2" charset="0"/>
              </a:rPr>
              <a:t>© Centralina Regional Council 2022</a:t>
            </a:r>
          </a:p>
          <a:p>
            <a:pPr>
              <a:defRPr/>
            </a:pPr>
            <a:endParaRPr lang="en-US" altLang="en-US" dirty="0"/>
          </a:p>
        </p:txBody>
      </p:sp>
    </p:spTree>
    <p:extLst>
      <p:ext uri="{BB962C8B-B14F-4D97-AF65-F5344CB8AC3E}">
        <p14:creationId xmlns:p14="http://schemas.microsoft.com/office/powerpoint/2010/main" val="21587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BCC6A7-F05C-4811-AD0E-443F12B8460D}"/>
              </a:ext>
            </a:extLst>
          </p:cNvPr>
          <p:cNvSpPr/>
          <p:nvPr userDrawn="1"/>
        </p:nvSpPr>
        <p:spPr>
          <a:xfrm>
            <a:off x="304800" y="0"/>
            <a:ext cx="8534400" cy="1041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4">
            <a:extLst>
              <a:ext uri="{FF2B5EF4-FFF2-40B4-BE49-F238E27FC236}">
                <a16:creationId xmlns:a16="http://schemas.microsoft.com/office/drawing/2014/main" id="{77F87AEA-8CEA-4EE0-BE15-6CE327103A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03" b="92316"/>
          <a:stretch>
            <a:fillRect/>
          </a:stretch>
        </p:blipFill>
        <p:spPr bwMode="auto">
          <a:xfrm>
            <a:off x="-7938" y="4832350"/>
            <a:ext cx="9144001"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BF9F857F-B0D7-479B-B818-69AAEADB6D0D}"/>
              </a:ext>
            </a:extLst>
          </p:cNvPr>
          <p:cNvSpPr txBox="1">
            <a:spLocks/>
          </p:cNvSpPr>
          <p:nvPr userDrawn="1"/>
        </p:nvSpPr>
        <p:spPr>
          <a:xfrm>
            <a:off x="8686800" y="4870450"/>
            <a:ext cx="449263" cy="273050"/>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D5CCEF6A-FEFB-4D1A-888C-B541CC6D6FA4}" type="slidenum">
              <a:rPr lang="en-US" altLang="en-US" sz="800" smtClean="0">
                <a:solidFill>
                  <a:schemeClr val="bg1"/>
                </a:solidFill>
              </a:rPr>
              <a:pPr>
                <a:defRPr/>
              </a:pPr>
              <a:t>‹#›</a:t>
            </a:fld>
            <a:endParaRPr lang="en-US" altLang="en-US" sz="800">
              <a:solidFill>
                <a:schemeClr val="bg1"/>
              </a:solidFill>
            </a:endParaRPr>
          </a:p>
        </p:txBody>
      </p:sp>
      <p:pic>
        <p:nvPicPr>
          <p:cNvPr id="10" name="Picture 6">
            <a:extLst>
              <a:ext uri="{FF2B5EF4-FFF2-40B4-BE49-F238E27FC236}">
                <a16:creationId xmlns:a16="http://schemas.microsoft.com/office/drawing/2014/main" id="{500A1209-9E03-4C7E-BBE6-F4653E2D04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4876800"/>
            <a:ext cx="239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1" y="1260193"/>
            <a:ext cx="4267201" cy="3280172"/>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04800" y="192202"/>
            <a:ext cx="8534400" cy="842963"/>
          </a:xfrm>
          <a:prstGeom prst="rect">
            <a:avLst/>
          </a:prstGeom>
          <a:noFill/>
        </p:spPr>
        <p:txBody>
          <a:bodyPr>
            <a:noAutofit/>
          </a:bodyPr>
          <a:lstStyle>
            <a:lvl1pPr algn="ctr">
              <a:defRPr sz="3400" b="1" i="0">
                <a:solidFill>
                  <a:schemeClr val="tx2"/>
                </a:solidFill>
                <a:latin typeface="Montserrat" pitchFamily="2" charset="77"/>
                <a:cs typeface="Arial" pitchFamily="34" charset="0"/>
              </a:defRPr>
            </a:lvl1pPr>
          </a:lstStyle>
          <a:p>
            <a:r>
              <a:rPr lang="en-US"/>
              <a:t>Click to edit Master title style</a:t>
            </a:r>
          </a:p>
        </p:txBody>
      </p:sp>
      <p:sp>
        <p:nvSpPr>
          <p:cNvPr id="8" name="Picture Placeholder 7"/>
          <p:cNvSpPr>
            <a:spLocks noGrp="1"/>
          </p:cNvSpPr>
          <p:nvPr>
            <p:ph type="pic" sz="quarter" idx="10"/>
          </p:nvPr>
        </p:nvSpPr>
        <p:spPr>
          <a:xfrm>
            <a:off x="4724400" y="1259682"/>
            <a:ext cx="4114800" cy="3280172"/>
          </a:xfrm>
        </p:spPr>
        <p:txBody>
          <a:bodyPr/>
          <a:lstStyle/>
          <a:p>
            <a:pPr lvl="0"/>
            <a:endParaRPr lang="en-US" noProof="0"/>
          </a:p>
        </p:txBody>
      </p:sp>
      <p:sp>
        <p:nvSpPr>
          <p:cNvPr id="11" name="TextBox 10">
            <a:extLst>
              <a:ext uri="{FF2B5EF4-FFF2-40B4-BE49-F238E27FC236}">
                <a16:creationId xmlns:a16="http://schemas.microsoft.com/office/drawing/2014/main" id="{D34FDEF1-BF3A-40D5-957A-07D941AFBF48}"/>
              </a:ext>
            </a:extLst>
          </p:cNvPr>
          <p:cNvSpPr txBox="1">
            <a:spLocks noChangeArrowheads="1"/>
          </p:cNvSpPr>
          <p:nvPr userDrawn="1"/>
        </p:nvSpPr>
        <p:spPr bwMode="auto">
          <a:xfrm>
            <a:off x="457200" y="4878388"/>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baseline="0" dirty="0">
                <a:solidFill>
                  <a:srgbClr val="D6D6D6"/>
                </a:solidFill>
                <a:latin typeface="Montserrat" panose="00000500000000000000" pitchFamily="2" charset="0"/>
              </a:rPr>
              <a:t>© Centralina Regional Council 2022</a:t>
            </a:r>
          </a:p>
          <a:p>
            <a:pPr>
              <a:defRPr/>
            </a:pPr>
            <a:endParaRPr lang="en-US" altLang="en-US" dirty="0"/>
          </a:p>
        </p:txBody>
      </p:sp>
    </p:spTree>
    <p:extLst>
      <p:ext uri="{BB962C8B-B14F-4D97-AF65-F5344CB8AC3E}">
        <p14:creationId xmlns:p14="http://schemas.microsoft.com/office/powerpoint/2010/main" val="22622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_2">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4C70057-D32E-4415-8BF7-816B6BEBC5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03" b="92316"/>
          <a:stretch>
            <a:fillRect/>
          </a:stretch>
        </p:blipFill>
        <p:spPr bwMode="auto">
          <a:xfrm>
            <a:off x="-7938" y="4832350"/>
            <a:ext cx="9144001"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D21BCA0-8BB3-4E38-8E39-D27AC5E43034}"/>
              </a:ext>
            </a:extLst>
          </p:cNvPr>
          <p:cNvSpPr/>
          <p:nvPr userDrawn="1"/>
        </p:nvSpPr>
        <p:spPr>
          <a:xfrm>
            <a:off x="0" y="1184275"/>
            <a:ext cx="3581400" cy="2530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ate Placeholder 3">
            <a:extLst>
              <a:ext uri="{FF2B5EF4-FFF2-40B4-BE49-F238E27FC236}">
                <a16:creationId xmlns:a16="http://schemas.microsoft.com/office/drawing/2014/main" id="{3979320D-4BAE-462F-86F8-CB2628564DB8}"/>
              </a:ext>
            </a:extLst>
          </p:cNvPr>
          <p:cNvSpPr txBox="1">
            <a:spLocks/>
          </p:cNvSpPr>
          <p:nvPr userDrawn="1"/>
        </p:nvSpPr>
        <p:spPr>
          <a:xfrm>
            <a:off x="8686800" y="4870450"/>
            <a:ext cx="449263" cy="273050"/>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919066AB-DB5D-4401-A129-5719449FEF8B}" type="slidenum">
              <a:rPr lang="en-US" altLang="en-US" sz="800" smtClean="0">
                <a:solidFill>
                  <a:schemeClr val="bg1"/>
                </a:solidFill>
              </a:rPr>
              <a:pPr>
                <a:defRPr/>
              </a:pPr>
              <a:t>‹#›</a:t>
            </a:fld>
            <a:endParaRPr lang="en-US" altLang="en-US" sz="800">
              <a:solidFill>
                <a:schemeClr val="bg1"/>
              </a:solidFill>
            </a:endParaRPr>
          </a:p>
        </p:txBody>
      </p:sp>
      <p:pic>
        <p:nvPicPr>
          <p:cNvPr id="10" name="Picture 6">
            <a:extLst>
              <a:ext uri="{FF2B5EF4-FFF2-40B4-BE49-F238E27FC236}">
                <a16:creationId xmlns:a16="http://schemas.microsoft.com/office/drawing/2014/main" id="{4DC31FF2-B8B9-46F3-BAFB-BEF9AD8580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4876800"/>
            <a:ext cx="239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472191"/>
            <a:ext cx="3048000" cy="1303667"/>
          </a:xfrm>
          <a:prstGeom prst="rect">
            <a:avLst/>
          </a:prstGeom>
        </p:spPr>
        <p:txBody>
          <a:bodyPr anchor="t"/>
          <a:lstStyle>
            <a:lvl1pPr marL="0" marR="0" indent="0" algn="l" defTabSz="914400" rtl="0" eaLnBrk="0" fontAlgn="base" latinLnBrk="0" hangingPunct="0">
              <a:lnSpc>
                <a:spcPct val="100000"/>
              </a:lnSpc>
              <a:spcBef>
                <a:spcPct val="0"/>
              </a:spcBef>
              <a:spcAft>
                <a:spcPct val="0"/>
              </a:spcAft>
              <a:buClrTx/>
              <a:buSzTx/>
              <a:buFontTx/>
              <a:buNone/>
              <a:tabLst/>
              <a:defRPr sz="3400" baseline="0">
                <a:latin typeface="Montserrat" pitchFamily="2" charset="77"/>
              </a:defRPr>
            </a:lvl1pPr>
          </a:lstStyle>
          <a:p>
            <a:r>
              <a:rPr lang="en-US"/>
              <a:t>Click to edit Master title style</a:t>
            </a:r>
          </a:p>
        </p:txBody>
      </p:sp>
      <p:sp>
        <p:nvSpPr>
          <p:cNvPr id="7" name="Text Placeholder 6"/>
          <p:cNvSpPr>
            <a:spLocks noGrp="1"/>
          </p:cNvSpPr>
          <p:nvPr>
            <p:ph type="body" sz="quarter" idx="10"/>
          </p:nvPr>
        </p:nvSpPr>
        <p:spPr>
          <a:xfrm>
            <a:off x="381000" y="2834878"/>
            <a:ext cx="3200400" cy="1028700"/>
          </a:xfrm>
          <a:prstGeom prst="rect">
            <a:avLst/>
          </a:prstGeom>
        </p:spPr>
        <p:txBody>
          <a:bodyPr/>
          <a:lstStyle>
            <a:lvl1pPr marL="0" indent="0">
              <a:buNone/>
              <a:defRPr sz="1800" i="0">
                <a:solidFill>
                  <a:schemeClr val="accent5"/>
                </a:solidFill>
                <a:latin typeface="Kalam" panose="02000000000000000000" pitchFamily="2" charset="77"/>
                <a:cs typeface="Kalam" panose="02000000000000000000" pitchFamily="2" charset="77"/>
              </a:defRPr>
            </a:lvl1pPr>
          </a:lstStyle>
          <a:p>
            <a:pPr lvl="0"/>
            <a:r>
              <a:rPr lang="en-US"/>
              <a:t>Click to edit Master text styles</a:t>
            </a:r>
          </a:p>
        </p:txBody>
      </p:sp>
      <p:sp>
        <p:nvSpPr>
          <p:cNvPr id="17" name="Content Placeholder 2"/>
          <p:cNvSpPr>
            <a:spLocks noGrp="1"/>
          </p:cNvSpPr>
          <p:nvPr>
            <p:ph idx="1"/>
          </p:nvPr>
        </p:nvSpPr>
        <p:spPr>
          <a:xfrm>
            <a:off x="4038600" y="342901"/>
            <a:ext cx="4648200" cy="4183857"/>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A474B97B-F049-B1FD-E80B-1EA8BFC31B84}"/>
              </a:ext>
            </a:extLst>
          </p:cNvPr>
          <p:cNvSpPr txBox="1">
            <a:spLocks noChangeArrowheads="1"/>
          </p:cNvSpPr>
          <p:nvPr userDrawn="1"/>
        </p:nvSpPr>
        <p:spPr bwMode="auto">
          <a:xfrm>
            <a:off x="457200" y="4878388"/>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baseline="0" dirty="0">
                <a:solidFill>
                  <a:srgbClr val="D6D6D6"/>
                </a:solidFill>
                <a:latin typeface="Montserrat" panose="00000500000000000000" pitchFamily="2" charset="0"/>
              </a:rPr>
              <a:t>© Centralina Regional Council 2022</a:t>
            </a:r>
          </a:p>
          <a:p>
            <a:pPr>
              <a:defRPr/>
            </a:pPr>
            <a:endParaRPr lang="en-US" altLang="en-US" dirty="0"/>
          </a:p>
        </p:txBody>
      </p:sp>
    </p:spTree>
    <p:extLst>
      <p:ext uri="{BB962C8B-B14F-4D97-AF65-F5344CB8AC3E}">
        <p14:creationId xmlns:p14="http://schemas.microsoft.com/office/powerpoint/2010/main" val="888471162"/>
      </p:ext>
    </p:extLst>
  </p:cSld>
  <p:clrMapOvr>
    <a:masterClrMapping/>
  </p:clrMapOvr>
  <p:transition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CCD553-FAB5-4BDD-B5FD-19CED743310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4">
            <a:extLst>
              <a:ext uri="{FF2B5EF4-FFF2-40B4-BE49-F238E27FC236}">
                <a16:creationId xmlns:a16="http://schemas.microsoft.com/office/drawing/2014/main" id="{E22565E9-B28C-443B-9AEF-BA626D418109}"/>
              </a:ext>
            </a:extLst>
          </p:cNvPr>
          <p:cNvGrpSpPr>
            <a:grpSpLocks/>
          </p:cNvGrpSpPr>
          <p:nvPr userDrawn="1"/>
        </p:nvGrpSpPr>
        <p:grpSpPr bwMode="auto">
          <a:xfrm>
            <a:off x="0" y="5114925"/>
            <a:ext cx="9144000" cy="57150"/>
            <a:chOff x="0" y="6553200"/>
            <a:chExt cx="9926192" cy="152400"/>
          </a:xfrm>
        </p:grpSpPr>
        <p:sp>
          <p:nvSpPr>
            <p:cNvPr id="7" name="Rectangle 6">
              <a:extLst>
                <a:ext uri="{FF2B5EF4-FFF2-40B4-BE49-F238E27FC236}">
                  <a16:creationId xmlns:a16="http://schemas.microsoft.com/office/drawing/2014/main" id="{37B0839D-6A8B-4340-AA0C-59F810D9E2B0}"/>
                </a:ext>
              </a:extLst>
            </p:cNvPr>
            <p:cNvSpPr/>
            <p:nvPr userDrawn="1"/>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62684420-C61B-4796-920E-C99D275B4450}"/>
                </a:ext>
              </a:extLst>
            </p:cNvPr>
            <p:cNvSpPr/>
            <p:nvPr userDrawn="1"/>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72CB97FE-835A-43F1-9EFA-27A78612E7E3}"/>
                </a:ext>
              </a:extLst>
            </p:cNvPr>
            <p:cNvSpPr/>
            <p:nvPr userDrawn="1"/>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737B69ED-0852-4D51-8367-50365769FB4A}"/>
                </a:ext>
              </a:extLst>
            </p:cNvPr>
            <p:cNvSpPr/>
            <p:nvPr userDrawn="1"/>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Rectangle 11">
            <a:extLst>
              <a:ext uri="{FF2B5EF4-FFF2-40B4-BE49-F238E27FC236}">
                <a16:creationId xmlns:a16="http://schemas.microsoft.com/office/drawing/2014/main" id="{6F975252-AB34-41F0-938F-8A2930E814C2}"/>
              </a:ext>
            </a:extLst>
          </p:cNvPr>
          <p:cNvSpPr/>
          <p:nvPr userDrawn="1"/>
        </p:nvSpPr>
        <p:spPr>
          <a:xfrm>
            <a:off x="1219200" y="2668588"/>
            <a:ext cx="6705600" cy="34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 Placeholder 7"/>
          <p:cNvSpPr>
            <a:spLocks noGrp="1"/>
          </p:cNvSpPr>
          <p:nvPr>
            <p:ph type="body" sz="quarter" idx="10"/>
          </p:nvPr>
        </p:nvSpPr>
        <p:spPr>
          <a:xfrm>
            <a:off x="838200" y="1421607"/>
            <a:ext cx="7467599" cy="914400"/>
          </a:xfrm>
        </p:spPr>
        <p:txBody>
          <a:bodyPr/>
          <a:lstStyle>
            <a:lvl1pPr marL="0" indent="0" algn="ctr">
              <a:lnSpc>
                <a:spcPct val="100000"/>
              </a:lnSpc>
              <a:spcBef>
                <a:spcPts val="0"/>
              </a:spcBef>
              <a:buNone/>
              <a:defRPr sz="8500" b="1">
                <a:solidFill>
                  <a:schemeClr val="tx2">
                    <a:lumMod val="75000"/>
                  </a:schemeClr>
                </a:solidFill>
              </a:defRPr>
            </a:lvl1pPr>
            <a:lvl2pPr algn="ctr">
              <a:defRPr/>
            </a:lvl2pPr>
          </a:lstStyle>
          <a:p>
            <a:pPr lvl="0"/>
            <a:r>
              <a:rPr lang="en-US"/>
              <a:t>Edit Master text styles</a:t>
            </a:r>
          </a:p>
        </p:txBody>
      </p:sp>
      <p:sp>
        <p:nvSpPr>
          <p:cNvPr id="11" name="Text Placeholder 7"/>
          <p:cNvSpPr>
            <a:spLocks noGrp="1"/>
          </p:cNvSpPr>
          <p:nvPr>
            <p:ph type="body" sz="quarter" idx="11"/>
          </p:nvPr>
        </p:nvSpPr>
        <p:spPr>
          <a:xfrm>
            <a:off x="1219200" y="2886075"/>
            <a:ext cx="6705600" cy="314325"/>
          </a:xfrm>
        </p:spPr>
        <p:txBody>
          <a:bodyPr/>
          <a:lstStyle>
            <a:lvl1pPr marL="0" indent="0" algn="ctr">
              <a:buNone/>
              <a:defRPr sz="1600" b="0" i="0">
                <a:solidFill>
                  <a:schemeClr val="bg1"/>
                </a:solidFill>
                <a:latin typeface="Montserrat" pitchFamily="2" charset="77"/>
                <a:cs typeface="Kalam" panose="02000000000000000000" pitchFamily="2" charset="77"/>
              </a:defRPr>
            </a:lvl1pPr>
            <a:lvl2pPr marL="457200" indent="0">
              <a:buNone/>
              <a:defRPr/>
            </a:lvl2pPr>
          </a:lstStyle>
          <a:p>
            <a:pPr lvl="0"/>
            <a:r>
              <a:rPr lang="en-US"/>
              <a:t>Edit Master text styles</a:t>
            </a:r>
          </a:p>
          <a:p>
            <a:pPr lvl="0"/>
            <a:endParaRPr lang="en-US"/>
          </a:p>
        </p:txBody>
      </p:sp>
    </p:spTree>
    <p:extLst>
      <p:ext uri="{BB962C8B-B14F-4D97-AF65-F5344CB8AC3E}">
        <p14:creationId xmlns:p14="http://schemas.microsoft.com/office/powerpoint/2010/main" val="430971000"/>
      </p:ext>
    </p:extLst>
  </p:cSld>
  <p:clrMapOvr>
    <a:masterClrMapping/>
  </p:clrMapOvr>
  <p:transition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96EBB-9299-4003-843A-6B4C9D03F029}"/>
              </a:ext>
            </a:extLst>
          </p:cNvPr>
          <p:cNvSpPr/>
          <p:nvPr userDrawn="1"/>
        </p:nvSpPr>
        <p:spPr>
          <a:xfrm>
            <a:off x="381000" y="285750"/>
            <a:ext cx="83820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4">
            <a:extLst>
              <a:ext uri="{FF2B5EF4-FFF2-40B4-BE49-F238E27FC236}">
                <a16:creationId xmlns:a16="http://schemas.microsoft.com/office/drawing/2014/main" id="{62D61F5C-4687-4C5D-AE45-CF0661553F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885950"/>
            <a:ext cx="358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E0E78B3-6EA6-4218-B5D8-B9332DDD6AEB}"/>
              </a:ext>
            </a:extLst>
          </p:cNvPr>
          <p:cNvSpPr/>
          <p:nvPr userDrawn="1"/>
        </p:nvSpPr>
        <p:spPr>
          <a:xfrm>
            <a:off x="38100" y="4889500"/>
            <a:ext cx="9144000" cy="285750"/>
          </a:xfrm>
          <a:prstGeom prst="rect">
            <a:avLst/>
          </a:prstGeom>
        </p:spPr>
        <p:txBody>
          <a:bodyPr>
            <a:spAutoFit/>
          </a:bodyPr>
          <a:lstStyle/>
          <a:p>
            <a:pPr algn="ctr">
              <a:defRPr/>
            </a:pPr>
            <a:r>
              <a:rPr lang="en-US" sz="1250" dirty="0"/>
              <a:t>704-372-2416 | info@centralina.org | 10735 David Taylor Drive, Suite 250, Charlotte, NC 28262 | </a:t>
            </a:r>
            <a:r>
              <a:rPr lang="en-US" sz="1250" b="1" dirty="0"/>
              <a:t>www.centralina.org</a:t>
            </a:r>
            <a:endParaRPr lang="en-US" sz="1250" dirty="0"/>
          </a:p>
        </p:txBody>
      </p:sp>
    </p:spTree>
    <p:extLst>
      <p:ext uri="{BB962C8B-B14F-4D97-AF65-F5344CB8AC3E}">
        <p14:creationId xmlns:p14="http://schemas.microsoft.com/office/powerpoint/2010/main" val="30298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1928F97-A13B-4829-AB1A-7769BC4D144B}"/>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D16D0EC-3328-4B89-A260-A91B31C14516}"/>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936" r:id="rId1"/>
    <p:sldLayoutId id="2147485937" r:id="rId2"/>
    <p:sldLayoutId id="2147485939" r:id="rId3"/>
    <p:sldLayoutId id="2147485940" r:id="rId4"/>
    <p:sldLayoutId id="2147485941" r:id="rId5"/>
    <p:sldLayoutId id="2147485942" r:id="rId6"/>
    <p:sldLayoutId id="2147485943" r:id="rId7"/>
    <p:sldLayoutId id="2147485944" r:id="rId8"/>
    <p:sldLayoutId id="2147485945" r:id="rId9"/>
  </p:sldLayoutIdLst>
  <p:transition advClick="0" advTm="5000">
    <p:fade/>
  </p:transition>
  <p:hf hdr="0" ftr="0" dt="0"/>
  <p:txStyles>
    <p:titleStyle>
      <a:lvl1pPr algn="ctr" rtl="0" eaLnBrk="0" fontAlgn="base" hangingPunct="0">
        <a:spcBef>
          <a:spcPct val="0"/>
        </a:spcBef>
        <a:spcAft>
          <a:spcPct val="0"/>
        </a:spcAft>
        <a:defRPr sz="3000" b="1" kern="1200">
          <a:solidFill>
            <a:schemeClr val="tx2"/>
          </a:solidFill>
          <a:latin typeface="Montserrat" pitchFamily="2" charset="77"/>
          <a:ea typeface="ＭＳ Ｐゴシック" charset="0"/>
          <a:cs typeface="Arial" panose="020B0604020202020204" pitchFamily="34" charset="0"/>
        </a:defRPr>
      </a:lvl1pPr>
      <a:lvl2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2pPr>
      <a:lvl3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3pPr>
      <a:lvl4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4pPr>
      <a:lvl5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ontserrat" pitchFamily="2" charset="77"/>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1700" kern="1200">
          <a:solidFill>
            <a:schemeClr val="tx1"/>
          </a:solidFill>
          <a:latin typeface="Montserrat" pitchFamily="2" charset="77"/>
          <a:ea typeface="ＭＳ Ｐゴシック"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Montserrat" pitchFamily="2" charset="77"/>
          <a:ea typeface="ＭＳ Ｐゴシック" charset="0"/>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Montserrat" pitchFamily="2" charset="77"/>
          <a:ea typeface="ＭＳ Ｐゴシック" charset="0"/>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100" kern="1200">
          <a:solidFill>
            <a:schemeClr val="tx1"/>
          </a:solidFill>
          <a:latin typeface="Montserrat" pitchFamily="2" charset="77"/>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roadsafeseniors.org/build-your-road-ma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centralinaaging.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mailto:labounader@centralina.org" TargetMode="External"/><Relationship Id="rId2" Type="http://schemas.openxmlformats.org/officeDocument/2006/relationships/hyperlink" Target="mailto:kkutcher@centralina.org"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957BFBD-E8F6-4C19-A66C-1FD6E3790B83}"/>
              </a:ext>
            </a:extLst>
          </p:cNvPr>
          <p:cNvSpPr>
            <a:spLocks noGrp="1"/>
          </p:cNvSpPr>
          <p:nvPr>
            <p:ph type="title"/>
          </p:nvPr>
        </p:nvSpPr>
        <p:spPr>
          <a:xfrm>
            <a:off x="457200" y="3470400"/>
            <a:ext cx="8229600" cy="587250"/>
          </a:xfrm>
        </p:spPr>
        <p:txBody>
          <a:bodyPr/>
          <a:lstStyle/>
          <a:p>
            <a:r>
              <a:rPr lang="en-US" altLang="en-US" dirty="0">
                <a:solidFill>
                  <a:schemeClr val="tx2"/>
                </a:solidFill>
                <a:latin typeface="Montserrat" pitchFamily="2" charset="0"/>
                <a:ea typeface="ＭＳ Ｐゴシック" panose="020B0600070205080204" pitchFamily="34" charset="-128"/>
              </a:rPr>
              <a:t>Transportation Guide and Resources</a:t>
            </a:r>
            <a:br>
              <a:rPr lang="en-US" altLang="en-US" dirty="0">
                <a:solidFill>
                  <a:schemeClr val="tx2"/>
                </a:solidFill>
                <a:latin typeface="Montserrat" pitchFamily="2" charset="0"/>
                <a:ea typeface="ＭＳ Ｐゴシック" panose="020B0600070205080204" pitchFamily="34" charset="-128"/>
              </a:rPr>
            </a:br>
            <a:r>
              <a:rPr lang="en-US" altLang="en-US" dirty="0">
                <a:solidFill>
                  <a:schemeClr val="tx2"/>
                </a:solidFill>
                <a:latin typeface="Montserrat" pitchFamily="2" charset="0"/>
                <a:ea typeface="ＭＳ Ｐゴシック" panose="020B0600070205080204" pitchFamily="34" charset="-128"/>
              </a:rPr>
              <a:t>2024</a:t>
            </a:r>
          </a:p>
        </p:txBody>
      </p:sp>
    </p:spTree>
  </p:cSld>
  <p:clrMapOvr>
    <a:masterClrMapping/>
  </p:clrMapOvr>
  <p:transition advClick="0" advTm="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31161-608E-1A40-B138-ED5D4B3C5E66}"/>
            </a:ext>
          </a:extLst>
        </p:cNvPr>
        <p:cNvGrpSpPr/>
        <p:nvPr/>
      </p:nvGrpSpPr>
      <p:grpSpPr>
        <a:xfrm>
          <a:off x="0" y="0"/>
          <a:ext cx="0" cy="0"/>
          <a:chOff x="0" y="0"/>
          <a:chExt cx="0" cy="0"/>
        </a:xfrm>
      </p:grpSpPr>
      <p:sp>
        <p:nvSpPr>
          <p:cNvPr id="20484" name="Title 3">
            <a:extLst>
              <a:ext uri="{FF2B5EF4-FFF2-40B4-BE49-F238E27FC236}">
                <a16:creationId xmlns:a16="http://schemas.microsoft.com/office/drawing/2014/main" id="{2675DCE5-E9D9-2E70-68A8-4E4A1FD82BBB}"/>
              </a:ext>
            </a:extLst>
          </p:cNvPr>
          <p:cNvSpPr>
            <a:spLocks noGrp="1"/>
          </p:cNvSpPr>
          <p:nvPr>
            <p:ph type="title"/>
          </p:nvPr>
        </p:nvSpPr>
        <p:spPr>
          <a:xfrm>
            <a:off x="457200" y="626641"/>
            <a:ext cx="3048000" cy="2584559"/>
          </a:xfrm>
        </p:spPr>
        <p:txBody>
          <a:bodyPr wrap="square" anchor="t">
            <a:normAutofit fontScale="90000"/>
          </a:bodyPr>
          <a:lstStyle/>
          <a:p>
            <a:pPr>
              <a:lnSpc>
                <a:spcPct val="90000"/>
              </a:lnSpc>
            </a:pPr>
            <a:r>
              <a:rPr lang="en-US" altLang="en-US" sz="3100"/>
              <a:t>Updated Transportation Guide 2.0</a:t>
            </a:r>
            <a:br>
              <a:rPr lang="en-US" altLang="en-US" sz="2600"/>
            </a:br>
            <a:br>
              <a:rPr lang="en-US" altLang="en-US" sz="2600"/>
            </a:br>
            <a:r>
              <a:rPr lang="en-US" altLang="en-US" sz="2000" i="1"/>
              <a:t>features: </a:t>
            </a:r>
            <a:br>
              <a:rPr lang="en-US" altLang="en-US" sz="2600"/>
            </a:br>
            <a:br>
              <a:rPr lang="en-US" altLang="en-US" sz="2600"/>
            </a:br>
            <a:r>
              <a:rPr lang="en-US" altLang="en-US" sz="2000"/>
              <a:t>Older Driver Safety</a:t>
            </a:r>
            <a:endParaRPr lang="en-US" altLang="en-US" sz="2600"/>
          </a:p>
        </p:txBody>
      </p:sp>
      <p:graphicFrame>
        <p:nvGraphicFramePr>
          <p:cNvPr id="20486" name="Picture Placeholder 3">
            <a:extLst>
              <a:ext uri="{FF2B5EF4-FFF2-40B4-BE49-F238E27FC236}">
                <a16:creationId xmlns:a16="http://schemas.microsoft.com/office/drawing/2014/main" id="{9B764226-6A72-3BDF-2605-3DDE7737B262}"/>
              </a:ext>
            </a:extLst>
          </p:cNvPr>
          <p:cNvGraphicFramePr/>
          <p:nvPr/>
        </p:nvGraphicFramePr>
        <p:xfrm>
          <a:off x="4038600" y="342901"/>
          <a:ext cx="4648200" cy="4183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382958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388DD-9C4E-6DFF-EE1A-D255D624D1FE}"/>
            </a:ext>
          </a:extLst>
        </p:cNvPr>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56E04A9D-29E1-D887-9666-E7E87BF5EBD3}"/>
              </a:ext>
            </a:extLst>
          </p:cNvPr>
          <p:cNvSpPr>
            <a:spLocks noGrp="1"/>
          </p:cNvSpPr>
          <p:nvPr>
            <p:ph idx="1"/>
          </p:nvPr>
        </p:nvSpPr>
        <p:spPr>
          <a:xfrm>
            <a:off x="320675" y="1122363"/>
            <a:ext cx="4251325" cy="4146550"/>
          </a:xfrm>
        </p:spPr>
        <p:txBody>
          <a:bodyPr/>
          <a:lstStyle/>
          <a:p>
            <a:pPr marL="0" indent="0">
              <a:buNone/>
              <a:defRPr/>
            </a:pPr>
            <a:endParaRPr lang="en-US" sz="1400"/>
          </a:p>
          <a:p>
            <a:pPr marL="0" indent="0">
              <a:buFont typeface="Arial" panose="020B0604020202020204" pitchFamily="34" charset="0"/>
              <a:buNone/>
              <a:defRPr/>
            </a:pPr>
            <a:endParaRPr lang="en-US" sz="1600"/>
          </a:p>
          <a:p>
            <a:pPr>
              <a:defRPr/>
            </a:pPr>
            <a:endParaRPr lang="en-US" altLang="en-US">
              <a:ea typeface="ＭＳ Ｐゴシック" panose="020B0600070205080204" pitchFamily="34" charset="-128"/>
            </a:endParaRPr>
          </a:p>
        </p:txBody>
      </p:sp>
      <p:sp>
        <p:nvSpPr>
          <p:cNvPr id="20484" name="Title 3">
            <a:extLst>
              <a:ext uri="{FF2B5EF4-FFF2-40B4-BE49-F238E27FC236}">
                <a16:creationId xmlns:a16="http://schemas.microsoft.com/office/drawing/2014/main" id="{CAC95D0F-A675-9D05-A810-35E148A24328}"/>
              </a:ext>
            </a:extLst>
          </p:cNvPr>
          <p:cNvSpPr>
            <a:spLocks noGrp="1"/>
          </p:cNvSpPr>
          <p:nvPr>
            <p:ph type="title"/>
          </p:nvPr>
        </p:nvSpPr>
        <p:spPr>
          <a:xfrm>
            <a:off x="249237" y="-41856"/>
            <a:ext cx="8823325" cy="837160"/>
          </a:xfrm>
        </p:spPr>
        <p:txBody>
          <a:bodyPr/>
          <a:lstStyle/>
          <a:p>
            <a:pPr algn="ctr"/>
            <a:r>
              <a:rPr lang="en-US" sz="2400" b="1"/>
              <a:t>Driver Planning Agreement</a:t>
            </a:r>
            <a:endParaRPr lang="en-US" altLang="en-US" sz="2400">
              <a:latin typeface="Montserrat" pitchFamily="2" charset="0"/>
              <a:ea typeface="ＭＳ Ｐゴシック" panose="020B0600070205080204" pitchFamily="34" charset="-128"/>
            </a:endParaRPr>
          </a:p>
        </p:txBody>
      </p:sp>
      <p:sp>
        <p:nvSpPr>
          <p:cNvPr id="2" name="TextBox 1">
            <a:extLst>
              <a:ext uri="{FF2B5EF4-FFF2-40B4-BE49-F238E27FC236}">
                <a16:creationId xmlns:a16="http://schemas.microsoft.com/office/drawing/2014/main" id="{1F04B21B-6674-5C88-8C0F-7D9A1759C2AA}"/>
              </a:ext>
            </a:extLst>
          </p:cNvPr>
          <p:cNvSpPr txBox="1"/>
          <p:nvPr/>
        </p:nvSpPr>
        <p:spPr>
          <a:xfrm>
            <a:off x="-212833" y="944856"/>
            <a:ext cx="5213458" cy="387798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Encourages drivers to plan and discuss alternate transportation options with loved ones </a:t>
            </a:r>
            <a:r>
              <a:rPr kumimoji="0" lang="en-US" sz="1600" b="1" i="1" u="sng"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before</a:t>
            </a:r>
            <a:r>
              <a:rPr kumimoji="0" lang="en-US" sz="1600" b="1"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 the need to retire from driving.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Acknowledges the driver may become unable to drive in the future.</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Identifies a trusted designee to help address this challenging issue and explore other options.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Prioritizes safety and the importance of continued mobility.</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srgbClr val="002060"/>
                </a:solidFill>
                <a:effectLst/>
                <a:uLnTx/>
                <a:uFillTx/>
                <a:latin typeface="Arial" panose="020B0604020202020204" pitchFamily="34" charset="0"/>
                <a:ea typeface="ＭＳ Ｐゴシック" panose="020B0600070205080204" pitchFamily="34" charset="-128"/>
                <a:cs typeface="+mn-cs"/>
              </a:rPr>
              <a:t>-Agreement is adapted from the American Automobiles Association &amp; the American Occupational Therapy Association Driver Planning Agreement </a:t>
            </a:r>
          </a:p>
        </p:txBody>
      </p:sp>
      <p:pic>
        <p:nvPicPr>
          <p:cNvPr id="4" name="Picture 3">
            <a:extLst>
              <a:ext uri="{FF2B5EF4-FFF2-40B4-BE49-F238E27FC236}">
                <a16:creationId xmlns:a16="http://schemas.microsoft.com/office/drawing/2014/main" id="{F8669B19-8E87-2D1B-3BCF-D746F5C4A7C6}"/>
              </a:ext>
            </a:extLst>
          </p:cNvPr>
          <p:cNvPicPr>
            <a:picLocks noChangeAspect="1"/>
          </p:cNvPicPr>
          <p:nvPr/>
        </p:nvPicPr>
        <p:blipFill>
          <a:blip r:embed="rId3"/>
          <a:stretch>
            <a:fillRect/>
          </a:stretch>
        </p:blipFill>
        <p:spPr>
          <a:xfrm>
            <a:off x="5279231" y="660893"/>
            <a:ext cx="3224140" cy="4266450"/>
          </a:xfrm>
          <a:prstGeom prst="rect">
            <a:avLst/>
          </a:prstGeom>
        </p:spPr>
      </p:pic>
    </p:spTree>
    <p:extLst>
      <p:ext uri="{BB962C8B-B14F-4D97-AF65-F5344CB8AC3E}">
        <p14:creationId xmlns:p14="http://schemas.microsoft.com/office/powerpoint/2010/main" val="290914049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AB67-0373-BDC4-7FCF-94BE05DB2B6E}"/>
            </a:ext>
          </a:extLst>
        </p:cNvPr>
        <p:cNvGrpSpPr/>
        <p:nvPr/>
      </p:nvGrpSpPr>
      <p:grpSpPr>
        <a:xfrm>
          <a:off x="0" y="0"/>
          <a:ext cx="0" cy="0"/>
          <a:chOff x="0" y="0"/>
          <a:chExt cx="0" cy="0"/>
        </a:xfrm>
      </p:grpSpPr>
      <p:sp>
        <p:nvSpPr>
          <p:cNvPr id="20484" name="Title 3">
            <a:extLst>
              <a:ext uri="{FF2B5EF4-FFF2-40B4-BE49-F238E27FC236}">
                <a16:creationId xmlns:a16="http://schemas.microsoft.com/office/drawing/2014/main" id="{FF67B477-94A0-D3FD-CB05-D9F4DF7292BA}"/>
              </a:ext>
            </a:extLst>
          </p:cNvPr>
          <p:cNvSpPr>
            <a:spLocks noGrp="1"/>
          </p:cNvSpPr>
          <p:nvPr>
            <p:ph type="title"/>
          </p:nvPr>
        </p:nvSpPr>
        <p:spPr>
          <a:xfrm>
            <a:off x="381000" y="1472191"/>
            <a:ext cx="3048000" cy="1303667"/>
          </a:xfrm>
        </p:spPr>
        <p:txBody>
          <a:bodyPr wrap="square" anchor="t">
            <a:normAutofit/>
          </a:bodyPr>
          <a:lstStyle/>
          <a:p>
            <a:r>
              <a:rPr lang="en-US" altLang="en-US"/>
              <a:t>Older Driver Safety </a:t>
            </a:r>
          </a:p>
        </p:txBody>
      </p:sp>
      <p:sp>
        <p:nvSpPr>
          <p:cNvPr id="20489" name="Text Placeholder 2">
            <a:extLst>
              <a:ext uri="{FF2B5EF4-FFF2-40B4-BE49-F238E27FC236}">
                <a16:creationId xmlns:a16="http://schemas.microsoft.com/office/drawing/2014/main" id="{92F1BB6E-E110-62ED-5F3F-FFF41C55FCC3}"/>
              </a:ext>
            </a:extLst>
          </p:cNvPr>
          <p:cNvSpPr>
            <a:spLocks noGrp="1"/>
          </p:cNvSpPr>
          <p:nvPr>
            <p:ph type="body" sz="quarter" idx="10"/>
          </p:nvPr>
        </p:nvSpPr>
        <p:spPr>
          <a:xfrm>
            <a:off x="381000" y="2834878"/>
            <a:ext cx="3200400" cy="1028700"/>
          </a:xfrm>
        </p:spPr>
        <p:txBody>
          <a:bodyPr/>
          <a:lstStyle/>
          <a:p>
            <a:r>
              <a:rPr lang="en-US" dirty="0"/>
              <a:t>https://www.ncseniordriver.org/request/</a:t>
            </a:r>
          </a:p>
        </p:txBody>
      </p:sp>
      <p:pic>
        <p:nvPicPr>
          <p:cNvPr id="6" name="Picture 5" descr="A computer screen shot of a computer screen&#10;&#10;Description automatically generated">
            <a:extLst>
              <a:ext uri="{FF2B5EF4-FFF2-40B4-BE49-F238E27FC236}">
                <a16:creationId xmlns:a16="http://schemas.microsoft.com/office/drawing/2014/main" id="{5E9ECF25-4FE2-D9CA-1D4E-E1C2CC099352}"/>
              </a:ext>
            </a:extLst>
          </p:cNvPr>
          <p:cNvPicPr>
            <a:picLocks noChangeAspect="1"/>
          </p:cNvPicPr>
          <p:nvPr/>
        </p:nvPicPr>
        <p:blipFill>
          <a:blip r:embed="rId3"/>
          <a:stretch>
            <a:fillRect/>
          </a:stretch>
        </p:blipFill>
        <p:spPr>
          <a:xfrm>
            <a:off x="4038600" y="848632"/>
            <a:ext cx="4648200" cy="3172395"/>
          </a:xfrm>
          <a:prstGeom prst="rect">
            <a:avLst/>
          </a:prstGeom>
          <a:noFill/>
        </p:spPr>
      </p:pic>
    </p:spTree>
    <p:extLst>
      <p:ext uri="{BB962C8B-B14F-4D97-AF65-F5344CB8AC3E}">
        <p14:creationId xmlns:p14="http://schemas.microsoft.com/office/powerpoint/2010/main" val="217876517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9B236-0228-842C-7E02-B8724EB3C1CB}"/>
            </a:ext>
          </a:extLst>
        </p:cNvPr>
        <p:cNvGrpSpPr/>
        <p:nvPr/>
      </p:nvGrpSpPr>
      <p:grpSpPr>
        <a:xfrm>
          <a:off x="0" y="0"/>
          <a:ext cx="0" cy="0"/>
          <a:chOff x="0" y="0"/>
          <a:chExt cx="0" cy="0"/>
        </a:xfrm>
      </p:grpSpPr>
      <p:sp>
        <p:nvSpPr>
          <p:cNvPr id="20484" name="Title 3">
            <a:extLst>
              <a:ext uri="{FF2B5EF4-FFF2-40B4-BE49-F238E27FC236}">
                <a16:creationId xmlns:a16="http://schemas.microsoft.com/office/drawing/2014/main" id="{63689AC9-A6C6-9C91-2E77-B58496963654}"/>
              </a:ext>
            </a:extLst>
          </p:cNvPr>
          <p:cNvSpPr>
            <a:spLocks noGrp="1"/>
          </p:cNvSpPr>
          <p:nvPr>
            <p:ph type="title"/>
          </p:nvPr>
        </p:nvSpPr>
        <p:spPr>
          <a:xfrm>
            <a:off x="381000" y="1472191"/>
            <a:ext cx="3048000" cy="1303667"/>
          </a:xfrm>
        </p:spPr>
        <p:txBody>
          <a:bodyPr wrap="square" anchor="t">
            <a:normAutofit fontScale="90000"/>
          </a:bodyPr>
          <a:lstStyle/>
          <a:p>
            <a:r>
              <a:rPr lang="en-US" altLang="en-US"/>
              <a:t>Older Driver Planning Tool  </a:t>
            </a:r>
          </a:p>
        </p:txBody>
      </p:sp>
      <p:sp>
        <p:nvSpPr>
          <p:cNvPr id="20489" name="Text Placeholder 2">
            <a:extLst>
              <a:ext uri="{FF2B5EF4-FFF2-40B4-BE49-F238E27FC236}">
                <a16:creationId xmlns:a16="http://schemas.microsoft.com/office/drawing/2014/main" id="{73FDD73A-DC01-326C-1376-6CBD2CEA52C8}"/>
              </a:ext>
            </a:extLst>
          </p:cNvPr>
          <p:cNvSpPr>
            <a:spLocks noGrp="1"/>
          </p:cNvSpPr>
          <p:nvPr>
            <p:ph type="body" sz="quarter" idx="10"/>
          </p:nvPr>
        </p:nvSpPr>
        <p:spPr>
          <a:xfrm>
            <a:off x="381000" y="2834878"/>
            <a:ext cx="3200400" cy="1028700"/>
          </a:xfrm>
        </p:spPr>
        <p:txBody>
          <a:bodyPr/>
          <a:lstStyle/>
          <a:p>
            <a:r>
              <a:rPr lang="en-US">
                <a:hlinkClick r:id="rId3"/>
              </a:rPr>
              <a:t>https://www.roadsafeseniors.org/build-your-road-map</a:t>
            </a:r>
            <a:r>
              <a:rPr lang="en-US"/>
              <a:t> </a:t>
            </a:r>
          </a:p>
        </p:txBody>
      </p:sp>
      <p:pic>
        <p:nvPicPr>
          <p:cNvPr id="3" name="Picture 2">
            <a:extLst>
              <a:ext uri="{FF2B5EF4-FFF2-40B4-BE49-F238E27FC236}">
                <a16:creationId xmlns:a16="http://schemas.microsoft.com/office/drawing/2014/main" id="{8E36CC8D-9A63-D79C-D637-C92963270FBF}"/>
              </a:ext>
            </a:extLst>
          </p:cNvPr>
          <p:cNvPicPr>
            <a:picLocks noChangeAspect="1"/>
          </p:cNvPicPr>
          <p:nvPr/>
        </p:nvPicPr>
        <p:blipFill>
          <a:blip r:embed="rId4"/>
          <a:stretch>
            <a:fillRect/>
          </a:stretch>
        </p:blipFill>
        <p:spPr>
          <a:xfrm>
            <a:off x="3581400" y="484585"/>
            <a:ext cx="5480266" cy="3378993"/>
          </a:xfrm>
          <a:prstGeom prst="rect">
            <a:avLst/>
          </a:prstGeom>
        </p:spPr>
      </p:pic>
    </p:spTree>
    <p:extLst>
      <p:ext uri="{BB962C8B-B14F-4D97-AF65-F5344CB8AC3E}">
        <p14:creationId xmlns:p14="http://schemas.microsoft.com/office/powerpoint/2010/main" val="218918602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768D4-3407-2622-B8E1-4D89CD13A941}"/>
            </a:ext>
          </a:extLst>
        </p:cNvPr>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EC1FE363-6D3A-D50B-D05C-52B10920BE5C}"/>
              </a:ext>
            </a:extLst>
          </p:cNvPr>
          <p:cNvSpPr>
            <a:spLocks noGrp="1"/>
          </p:cNvSpPr>
          <p:nvPr>
            <p:ph idx="1"/>
          </p:nvPr>
        </p:nvSpPr>
        <p:spPr>
          <a:xfrm>
            <a:off x="320675" y="1122363"/>
            <a:ext cx="4251325" cy="4146550"/>
          </a:xfrm>
        </p:spPr>
        <p:txBody>
          <a:bodyPr/>
          <a:lstStyle/>
          <a:p>
            <a:pPr marL="0" indent="0">
              <a:buNone/>
              <a:defRPr/>
            </a:pPr>
            <a:endParaRPr lang="en-US" sz="1400"/>
          </a:p>
          <a:p>
            <a:pPr marL="0" indent="0">
              <a:buFont typeface="Arial" panose="020B0604020202020204" pitchFamily="34" charset="0"/>
              <a:buNone/>
              <a:defRPr/>
            </a:pPr>
            <a:endParaRPr lang="en-US" sz="1600"/>
          </a:p>
          <a:p>
            <a:pPr>
              <a:defRPr/>
            </a:pPr>
            <a:endParaRPr lang="en-US" altLang="en-US">
              <a:ea typeface="ＭＳ Ｐゴシック" panose="020B0600070205080204" pitchFamily="34" charset="-128"/>
            </a:endParaRPr>
          </a:p>
        </p:txBody>
      </p:sp>
      <p:sp>
        <p:nvSpPr>
          <p:cNvPr id="20484" name="Title 3">
            <a:extLst>
              <a:ext uri="{FF2B5EF4-FFF2-40B4-BE49-F238E27FC236}">
                <a16:creationId xmlns:a16="http://schemas.microsoft.com/office/drawing/2014/main" id="{0EA3F6BE-2EA5-9320-C2A4-84DC522A1942}"/>
              </a:ext>
            </a:extLst>
          </p:cNvPr>
          <p:cNvSpPr>
            <a:spLocks noGrp="1"/>
          </p:cNvSpPr>
          <p:nvPr>
            <p:ph type="title"/>
          </p:nvPr>
        </p:nvSpPr>
        <p:spPr>
          <a:xfrm>
            <a:off x="320675" y="-1588"/>
            <a:ext cx="4479925" cy="1123951"/>
          </a:xfrm>
        </p:spPr>
        <p:txBody>
          <a:bodyPr/>
          <a:lstStyle/>
          <a:p>
            <a:r>
              <a:rPr lang="en-US" altLang="en-US">
                <a:latin typeface="Montserrat" pitchFamily="2" charset="0"/>
                <a:ea typeface="ＭＳ Ｐゴシック" panose="020B0600070205080204" pitchFamily="34" charset="-128"/>
              </a:rPr>
              <a:t>Transportation Toolkit</a:t>
            </a:r>
          </a:p>
        </p:txBody>
      </p:sp>
      <p:sp>
        <p:nvSpPr>
          <p:cNvPr id="2" name="TextBox 1">
            <a:extLst>
              <a:ext uri="{FF2B5EF4-FFF2-40B4-BE49-F238E27FC236}">
                <a16:creationId xmlns:a16="http://schemas.microsoft.com/office/drawing/2014/main" id="{B22AC893-5C26-34E6-D1EB-CD76ABEFCCBA}"/>
              </a:ext>
            </a:extLst>
          </p:cNvPr>
          <p:cNvSpPr txBox="1"/>
          <p:nvPr/>
        </p:nvSpPr>
        <p:spPr>
          <a:xfrm>
            <a:off x="247280" y="1367139"/>
            <a:ext cx="4669953" cy="1969193"/>
          </a:xfrm>
          <a:prstGeom prst="rect">
            <a:avLst/>
          </a:prstGeom>
          <a:noFill/>
        </p:spPr>
        <p:txBody>
          <a:bodyPr wrap="square" rtlCol="0">
            <a:sp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5F5F5F"/>
                </a:solidFill>
                <a:effectLst/>
                <a:uLnTx/>
                <a:uFillTx/>
                <a:latin typeface="Calibri" panose="020F0502020204030204" pitchFamily="34" charset="0"/>
                <a:ea typeface="Calibri" panose="020F0502020204030204" pitchFamily="34" charset="0"/>
                <a:cs typeface="Times New Roman" panose="02020603050405020304" pitchFamily="18" charset="0"/>
              </a:rPr>
              <a:t>In addition to the Transportation Guide, be sure to check out the Transportation Toolkit for additional resources, such as: </a:t>
            </a:r>
          </a:p>
          <a:p>
            <a:pPr marL="742950" marR="0" lvl="1" indent="-285750" algn="l" defTabSz="914400" rtl="0" eaLnBrk="0" fontAlgn="base" latinLnBrk="0" hangingPunct="0">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F5F5F"/>
                </a:solidFill>
                <a:effectLst/>
                <a:uLnTx/>
                <a:uFillTx/>
                <a:latin typeface="Calibri" panose="020F0502020204030204" pitchFamily="34" charset="0"/>
                <a:ea typeface="Calibri" panose="020F0502020204030204" pitchFamily="34" charset="0"/>
                <a:cs typeface="Times New Roman" panose="02020603050405020304" pitchFamily="18" charset="0"/>
              </a:rPr>
              <a:t>Driver Safety Resources</a:t>
            </a:r>
          </a:p>
          <a:p>
            <a:pPr marL="742950" marR="0" lvl="1" indent="-285750" algn="l" defTabSz="914400" rtl="0" eaLnBrk="0" fontAlgn="base" latinLnBrk="0" hangingPunct="0">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F5F5F"/>
                </a:solidFill>
                <a:effectLst/>
                <a:uLnTx/>
                <a:uFillTx/>
                <a:latin typeface="Calibri" panose="020F0502020204030204" pitchFamily="34" charset="0"/>
                <a:ea typeface="Calibri" panose="020F0502020204030204" pitchFamily="34" charset="0"/>
                <a:cs typeface="Times New Roman" panose="02020603050405020304" pitchFamily="18" charset="0"/>
              </a:rPr>
              <a:t>Accessible Transportation Information</a:t>
            </a:r>
          </a:p>
          <a:p>
            <a:pPr marL="742950" marR="0" lvl="1" indent="-285750" algn="l" defTabSz="914400" rtl="0" eaLnBrk="0" fontAlgn="base" latinLnBrk="0" hangingPunct="0">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F5F5F"/>
                </a:solidFill>
                <a:effectLst/>
                <a:uLnTx/>
                <a:uFillTx/>
                <a:latin typeface="Calibri" panose="020F0502020204030204" pitchFamily="34" charset="0"/>
                <a:ea typeface="Calibri" panose="020F0502020204030204" pitchFamily="34" charset="0"/>
                <a:cs typeface="Times New Roman" panose="02020603050405020304" pitchFamily="18" charset="0"/>
              </a:rPr>
              <a:t>Transportation Games &amp; Fun</a:t>
            </a:r>
          </a:p>
        </p:txBody>
      </p:sp>
      <p:pic>
        <p:nvPicPr>
          <p:cNvPr id="12" name="Picture Placeholder 11">
            <a:extLst>
              <a:ext uri="{FF2B5EF4-FFF2-40B4-BE49-F238E27FC236}">
                <a16:creationId xmlns:a16="http://schemas.microsoft.com/office/drawing/2014/main" id="{B22A49A2-0CA4-AE52-C593-5A704338D996}"/>
              </a:ext>
            </a:extLst>
          </p:cNvPr>
          <p:cNvPicPr>
            <a:picLocks noGrp="1" noChangeAspect="1"/>
          </p:cNvPicPr>
          <p:nvPr>
            <p:ph type="pic" sz="quarter" idx="10"/>
          </p:nvPr>
        </p:nvPicPr>
        <p:blipFill>
          <a:blip r:embed="rId3"/>
          <a:srcRect l="6201" r="6201"/>
          <a:stretch>
            <a:fillRect/>
          </a:stretch>
        </p:blipFill>
        <p:spPr>
          <a:prstGeom prst="rect">
            <a:avLst/>
          </a:prstGeom>
        </p:spPr>
      </p:pic>
    </p:spTree>
    <p:extLst>
      <p:ext uri="{BB962C8B-B14F-4D97-AF65-F5344CB8AC3E}">
        <p14:creationId xmlns:p14="http://schemas.microsoft.com/office/powerpoint/2010/main" val="353839914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31C1B-C97F-E030-D38E-77A1B62F8D67}"/>
            </a:ext>
          </a:extLst>
        </p:cNvPr>
        <p:cNvGrpSpPr/>
        <p:nvPr/>
      </p:nvGrpSpPr>
      <p:grpSpPr>
        <a:xfrm>
          <a:off x="0" y="0"/>
          <a:ext cx="0" cy="0"/>
          <a:chOff x="0" y="0"/>
          <a:chExt cx="0" cy="0"/>
        </a:xfrm>
      </p:grpSpPr>
      <p:sp>
        <p:nvSpPr>
          <p:cNvPr id="20484" name="Title 3">
            <a:extLst>
              <a:ext uri="{FF2B5EF4-FFF2-40B4-BE49-F238E27FC236}">
                <a16:creationId xmlns:a16="http://schemas.microsoft.com/office/drawing/2014/main" id="{E996E9F9-9555-A96A-D34F-969B8A046BBA}"/>
              </a:ext>
            </a:extLst>
          </p:cNvPr>
          <p:cNvSpPr>
            <a:spLocks noGrp="1"/>
          </p:cNvSpPr>
          <p:nvPr>
            <p:ph type="body" sz="quarter" idx="10"/>
          </p:nvPr>
        </p:nvSpPr>
        <p:spPr>
          <a:xfrm>
            <a:off x="1008743" y="2286000"/>
            <a:ext cx="7220857" cy="1228725"/>
          </a:xfrm>
        </p:spPr>
        <p:txBody>
          <a:bodyPr wrap="square" anchor="t">
            <a:normAutofit/>
          </a:bodyPr>
          <a:lstStyle/>
          <a:p>
            <a:pPr>
              <a:lnSpc>
                <a:spcPct val="90000"/>
              </a:lnSpc>
              <a:spcAft>
                <a:spcPts val="600"/>
              </a:spcAft>
            </a:pPr>
            <a:r>
              <a:rPr lang="en-US" altLang="en-US" sz="3100" dirty="0"/>
              <a:t>Additional Training Resources</a:t>
            </a:r>
          </a:p>
        </p:txBody>
      </p:sp>
      <p:sp>
        <p:nvSpPr>
          <p:cNvPr id="15362" name="Content Placeholder 2">
            <a:extLst>
              <a:ext uri="{FF2B5EF4-FFF2-40B4-BE49-F238E27FC236}">
                <a16:creationId xmlns:a16="http://schemas.microsoft.com/office/drawing/2014/main" id="{4663047A-11CF-EE67-4B98-3A2E129FB15B}"/>
              </a:ext>
            </a:extLst>
          </p:cNvPr>
          <p:cNvSpPr>
            <a:spLocks noGrp="1"/>
          </p:cNvSpPr>
          <p:nvPr>
            <p:ph type="body" sz="quarter" idx="11"/>
          </p:nvPr>
        </p:nvSpPr>
        <p:spPr>
          <a:xfrm>
            <a:off x="2228850" y="1543662"/>
            <a:ext cx="4572000" cy="314325"/>
          </a:xfrm>
        </p:spPr>
        <p:txBody>
          <a:bodyPr wrap="square" anchor="t">
            <a:normAutofit/>
          </a:bodyPr>
          <a:lstStyle/>
          <a:p>
            <a:pPr marL="0" indent="0">
              <a:lnSpc>
                <a:spcPct val="90000"/>
              </a:lnSpc>
              <a:buNone/>
              <a:defRPr/>
            </a:pPr>
            <a:endParaRPr lang="en-US" sz="1600"/>
          </a:p>
          <a:p>
            <a:pPr marL="0" indent="0">
              <a:lnSpc>
                <a:spcPct val="90000"/>
              </a:lnSpc>
              <a:buFont typeface="Arial" panose="020B0604020202020204" pitchFamily="34" charset="0"/>
              <a:buNone/>
              <a:defRPr/>
            </a:pPr>
            <a:endParaRPr lang="en-US" sz="1600"/>
          </a:p>
          <a:p>
            <a:pPr>
              <a:lnSpc>
                <a:spcPct val="90000"/>
              </a:lnSpc>
              <a:defRPr/>
            </a:pPr>
            <a:endParaRPr lang="en-US" altLang="en-US" sz="1600"/>
          </a:p>
        </p:txBody>
      </p:sp>
    </p:spTree>
    <p:extLst>
      <p:ext uri="{BB962C8B-B14F-4D97-AF65-F5344CB8AC3E}">
        <p14:creationId xmlns:p14="http://schemas.microsoft.com/office/powerpoint/2010/main" val="2316489393"/>
      </p:ext>
    </p:extLst>
  </p:cSld>
  <p:clrMapOvr>
    <a:masterClrMapping/>
  </p:clrMapOvr>
  <p:transition advClick="0" advTm="5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2434E-BCC0-4049-7C7B-5CADA4E776FB}"/>
            </a:ext>
          </a:extLst>
        </p:cNvPr>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DEDAC0A2-C800-E5CB-3AC5-F57A0B7D5AF4}"/>
              </a:ext>
            </a:extLst>
          </p:cNvPr>
          <p:cNvSpPr>
            <a:spLocks noGrp="1"/>
          </p:cNvSpPr>
          <p:nvPr>
            <p:ph idx="1"/>
          </p:nvPr>
        </p:nvSpPr>
        <p:spPr>
          <a:xfrm>
            <a:off x="310877" y="1745463"/>
            <a:ext cx="4251325" cy="4146550"/>
          </a:xfrm>
        </p:spPr>
        <p:txBody>
          <a:bodyPr/>
          <a:lstStyle/>
          <a:p>
            <a:pPr marL="0" indent="0">
              <a:buNone/>
              <a:defRPr/>
            </a:pPr>
            <a:endParaRPr lang="en-US" sz="1400" dirty="0"/>
          </a:p>
          <a:p>
            <a:pPr marL="0" indent="0">
              <a:buFont typeface="Arial" panose="020B0604020202020204" pitchFamily="34" charset="0"/>
              <a:buNone/>
              <a:defRPr/>
            </a:pPr>
            <a:r>
              <a:rPr lang="en-US" sz="1600" b="1" dirty="0"/>
              <a:t>Centralina AAA</a:t>
            </a:r>
          </a:p>
          <a:p>
            <a:pPr marL="0" indent="0">
              <a:buFont typeface="Arial" panose="020B0604020202020204" pitchFamily="34" charset="0"/>
              <a:buNone/>
              <a:defRPr/>
            </a:pPr>
            <a:r>
              <a:rPr lang="en-US" sz="1600" b="1" dirty="0"/>
              <a:t>Transportation Mini-Series</a:t>
            </a:r>
          </a:p>
          <a:p>
            <a:pPr marL="0" indent="0">
              <a:buNone/>
              <a:defRPr/>
            </a:pPr>
            <a:r>
              <a:rPr lang="en-US" sz="1400" b="0" i="0" dirty="0">
                <a:solidFill>
                  <a:srgbClr val="525355"/>
                </a:solidFill>
                <a:effectLst/>
                <a:latin typeface="Archivo Narrow"/>
              </a:rPr>
              <a:t>Short recordings about transportation considerations for older adults and people with disabilities.</a:t>
            </a:r>
            <a:endParaRPr lang="en-US" sz="1600" dirty="0"/>
          </a:p>
          <a:p>
            <a:pPr marL="0" indent="0">
              <a:buFont typeface="Arial" panose="020B0604020202020204" pitchFamily="34" charset="0"/>
              <a:buNone/>
              <a:defRPr/>
            </a:pPr>
            <a:endParaRPr lang="en-US" sz="1600" dirty="0"/>
          </a:p>
          <a:p>
            <a:pPr marL="0" indent="0">
              <a:buFont typeface="Arial" panose="020B0604020202020204" pitchFamily="34" charset="0"/>
              <a:buNone/>
              <a:defRPr/>
            </a:pPr>
            <a:r>
              <a:rPr lang="en-US" sz="1600" b="1" dirty="0"/>
              <a:t>Recorded and Upcoming Webinars</a:t>
            </a:r>
          </a:p>
          <a:p>
            <a:pPr>
              <a:defRPr/>
            </a:pPr>
            <a:r>
              <a:rPr lang="en-US" sz="1400" dirty="0">
                <a:latin typeface="Archivo Narrow"/>
              </a:rPr>
              <a:t>Beyond Driving with Dignity</a:t>
            </a:r>
          </a:p>
          <a:p>
            <a:pPr>
              <a:defRPr/>
            </a:pPr>
            <a:r>
              <a:rPr lang="en-US" sz="1400" dirty="0">
                <a:latin typeface="Archivo Narrow"/>
              </a:rPr>
              <a:t>Age-Friendly Communities: Walkability and Pedestrian Safety</a:t>
            </a:r>
          </a:p>
          <a:p>
            <a:pPr marL="0" indent="0">
              <a:buFont typeface="Arial" panose="020B0604020202020204" pitchFamily="34" charset="0"/>
              <a:buNone/>
              <a:defRPr/>
            </a:pPr>
            <a:r>
              <a:rPr lang="en-US" sz="1600" dirty="0"/>
              <a:t>	</a:t>
            </a:r>
          </a:p>
          <a:p>
            <a:pPr>
              <a:defRPr/>
            </a:pPr>
            <a:endParaRPr lang="en-US" altLang="en-US" dirty="0">
              <a:ea typeface="ＭＳ Ｐゴシック" panose="020B0600070205080204" pitchFamily="34" charset="-128"/>
            </a:endParaRPr>
          </a:p>
        </p:txBody>
      </p:sp>
      <p:sp>
        <p:nvSpPr>
          <p:cNvPr id="20484" name="Title 3">
            <a:extLst>
              <a:ext uri="{FF2B5EF4-FFF2-40B4-BE49-F238E27FC236}">
                <a16:creationId xmlns:a16="http://schemas.microsoft.com/office/drawing/2014/main" id="{473F3C1F-37D8-2E06-85A2-E944F9C053DD}"/>
              </a:ext>
            </a:extLst>
          </p:cNvPr>
          <p:cNvSpPr>
            <a:spLocks noGrp="1"/>
          </p:cNvSpPr>
          <p:nvPr>
            <p:ph type="title"/>
          </p:nvPr>
        </p:nvSpPr>
        <p:spPr>
          <a:xfrm>
            <a:off x="320675" y="286005"/>
            <a:ext cx="4479925" cy="1123951"/>
          </a:xfrm>
        </p:spPr>
        <p:txBody>
          <a:bodyPr/>
          <a:lstStyle/>
          <a:p>
            <a:pPr algn="ctr"/>
            <a:r>
              <a:rPr lang="en-US" altLang="en-US" sz="2800" dirty="0">
                <a:latin typeface="Montserrat" pitchFamily="2" charset="0"/>
                <a:ea typeface="ＭＳ Ｐゴシック" panose="020B0600070205080204" pitchFamily="34" charset="-128"/>
              </a:rPr>
              <a:t>Transportation Training</a:t>
            </a:r>
            <a:br>
              <a:rPr lang="en-US" altLang="en-US" dirty="0">
                <a:latin typeface="Montserrat" pitchFamily="2" charset="0"/>
                <a:ea typeface="ＭＳ Ｐゴシック" panose="020B0600070205080204" pitchFamily="34" charset="-128"/>
              </a:rPr>
            </a:br>
            <a:r>
              <a:rPr lang="en-US" altLang="en-US" sz="2000" dirty="0">
                <a:latin typeface="Montserrat" pitchFamily="2" charset="0"/>
                <a:ea typeface="ＭＳ Ｐゴシック" panose="020B0600070205080204" pitchFamily="34" charset="-128"/>
                <a:hlinkClick r:id="rId3"/>
              </a:rPr>
              <a:t>www.centralinaaging.org</a:t>
            </a:r>
            <a:endParaRPr lang="en-US" altLang="en-US" dirty="0">
              <a:latin typeface="Montserrat" pitchFamily="2" charset="0"/>
              <a:ea typeface="ＭＳ Ｐゴシック" panose="020B0600070205080204" pitchFamily="34" charset="-128"/>
            </a:endParaRPr>
          </a:p>
        </p:txBody>
      </p:sp>
      <p:grpSp>
        <p:nvGrpSpPr>
          <p:cNvPr id="20485" name="Group 6">
            <a:extLst>
              <a:ext uri="{FF2B5EF4-FFF2-40B4-BE49-F238E27FC236}">
                <a16:creationId xmlns:a16="http://schemas.microsoft.com/office/drawing/2014/main" id="{34ADF8AC-D87B-8091-3903-CC1F6C048E8F}"/>
              </a:ext>
            </a:extLst>
          </p:cNvPr>
          <p:cNvGrpSpPr>
            <a:grpSpLocks/>
          </p:cNvGrpSpPr>
          <p:nvPr/>
        </p:nvGrpSpPr>
        <p:grpSpPr bwMode="auto">
          <a:xfrm>
            <a:off x="5029200" y="-2076450"/>
            <a:ext cx="5826125" cy="14339888"/>
            <a:chOff x="5029669" y="-1206795"/>
            <a:chExt cx="5826771" cy="14340234"/>
          </a:xfrm>
        </p:grpSpPr>
        <p:sp>
          <p:nvSpPr>
            <p:cNvPr id="8" name="Rectangle 7">
              <a:extLst>
                <a:ext uri="{FF2B5EF4-FFF2-40B4-BE49-F238E27FC236}">
                  <a16:creationId xmlns:a16="http://schemas.microsoft.com/office/drawing/2014/main" id="{D50FA437-B115-6C99-BEA1-38313AC7D568}"/>
                </a:ext>
              </a:extLst>
            </p:cNvPr>
            <p:cNvSpPr/>
            <p:nvPr/>
          </p:nvSpPr>
          <p:spPr>
            <a:xfrm rot="18942080">
              <a:off x="8540021" y="-1206795"/>
              <a:ext cx="685876" cy="444510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CD9904B5-3CBF-7559-3463-E9527F1DB5D6}"/>
                </a:ext>
              </a:extLst>
            </p:cNvPr>
            <p:cNvSpPr/>
            <p:nvPr/>
          </p:nvSpPr>
          <p:spPr>
            <a:xfrm rot="2750491">
              <a:off x="7277848" y="2855491"/>
              <a:ext cx="685817" cy="51821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5">
              <a:extLst>
                <a:ext uri="{FF2B5EF4-FFF2-40B4-BE49-F238E27FC236}">
                  <a16:creationId xmlns:a16="http://schemas.microsoft.com/office/drawing/2014/main" id="{F78FBD29-AB6B-EB03-5316-F35918CEC87D}"/>
                </a:ext>
              </a:extLst>
            </p:cNvPr>
            <p:cNvSpPr/>
            <p:nvPr/>
          </p:nvSpPr>
          <p:spPr>
            <a:xfrm rot="18942080">
              <a:off x="7947818" y="3077971"/>
              <a:ext cx="685876" cy="10055468"/>
            </a:xfrm>
            <a:custGeom>
              <a:avLst/>
              <a:gdLst>
                <a:gd name="connsiteX0" fmla="*/ 0 w 685800"/>
                <a:gd name="connsiteY0" fmla="*/ 0 h 10056202"/>
                <a:gd name="connsiteX1" fmla="*/ 685800 w 685800"/>
                <a:gd name="connsiteY1" fmla="*/ 0 h 10056202"/>
                <a:gd name="connsiteX2" fmla="*/ 685800 w 685800"/>
                <a:gd name="connsiteY2" fmla="*/ 10056202 h 10056202"/>
                <a:gd name="connsiteX3" fmla="*/ 0 w 685800"/>
                <a:gd name="connsiteY3" fmla="*/ 10056202 h 10056202"/>
                <a:gd name="connsiteX4" fmla="*/ 0 w 685800"/>
                <a:gd name="connsiteY4" fmla="*/ 0 h 10056202"/>
                <a:gd name="connsiteX0" fmla="*/ 8669 w 685800"/>
                <a:gd name="connsiteY0" fmla="*/ 708104 h 10056202"/>
                <a:gd name="connsiteX1" fmla="*/ 685800 w 685800"/>
                <a:gd name="connsiteY1" fmla="*/ 0 h 10056202"/>
                <a:gd name="connsiteX2" fmla="*/ 685800 w 685800"/>
                <a:gd name="connsiteY2" fmla="*/ 10056202 h 10056202"/>
                <a:gd name="connsiteX3" fmla="*/ 0 w 685800"/>
                <a:gd name="connsiteY3" fmla="*/ 10056202 h 10056202"/>
                <a:gd name="connsiteX4" fmla="*/ 8669 w 685800"/>
                <a:gd name="connsiteY4" fmla="*/ 708104 h 1005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056202">
                  <a:moveTo>
                    <a:pt x="8669" y="708104"/>
                  </a:moveTo>
                  <a:lnTo>
                    <a:pt x="685800" y="0"/>
                  </a:lnTo>
                  <a:lnTo>
                    <a:pt x="685800" y="10056202"/>
                  </a:lnTo>
                  <a:lnTo>
                    <a:pt x="0" y="10056202"/>
                  </a:lnTo>
                  <a:cubicBezTo>
                    <a:pt x="2890" y="6940169"/>
                    <a:pt x="5779" y="3824137"/>
                    <a:pt x="8669" y="708104"/>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2EB1D70C-578B-41ED-2571-140CD9317F1D}"/>
                </a:ext>
              </a:extLst>
            </p:cNvPr>
            <p:cNvSpPr/>
            <p:nvPr/>
          </p:nvSpPr>
          <p:spPr>
            <a:xfrm rot="2750491">
              <a:off x="7922444" y="3650847"/>
              <a:ext cx="685817" cy="51821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 name="Picture Placeholder 3">
            <a:extLst>
              <a:ext uri="{FF2B5EF4-FFF2-40B4-BE49-F238E27FC236}">
                <a16:creationId xmlns:a16="http://schemas.microsoft.com/office/drawing/2014/main" id="{80B60A4C-68EE-EF01-15E5-F749C33ABEF1}"/>
              </a:ext>
            </a:extLst>
          </p:cNvPr>
          <p:cNvPicPr>
            <a:picLocks noGrp="1" noChangeAspect="1"/>
          </p:cNvPicPr>
          <p:nvPr>
            <p:ph type="pic" sz="quarter" idx="10"/>
          </p:nvPr>
        </p:nvPicPr>
        <p:blipFill>
          <a:blip r:embed="rId4"/>
          <a:srcRect l="7633" r="7633"/>
          <a:stretch>
            <a:fillRect/>
          </a:stretch>
        </p:blipFill>
        <p:spPr>
          <a:prstGeom prst="rect">
            <a:avLst/>
          </a:prstGeom>
        </p:spPr>
      </p:pic>
    </p:spTree>
    <p:extLst>
      <p:ext uri="{BB962C8B-B14F-4D97-AF65-F5344CB8AC3E}">
        <p14:creationId xmlns:p14="http://schemas.microsoft.com/office/powerpoint/2010/main" val="1864918368"/>
      </p:ext>
    </p:extLst>
  </p:cSld>
  <p:clrMapOvr>
    <a:masterClrMapping/>
  </p:clrMapOvr>
  <p:transition advClick="0" advTm="5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3">
            <a:extLst>
              <a:ext uri="{FF2B5EF4-FFF2-40B4-BE49-F238E27FC236}">
                <a16:creationId xmlns:a16="http://schemas.microsoft.com/office/drawing/2014/main" id="{87DAD27E-DA14-4B96-B26F-B82A7F0CC84C}"/>
              </a:ext>
            </a:extLst>
          </p:cNvPr>
          <p:cNvSpPr txBox="1">
            <a:spLocks noChangeArrowheads="1"/>
          </p:cNvSpPr>
          <p:nvPr/>
        </p:nvSpPr>
        <p:spPr bwMode="auto">
          <a:xfrm>
            <a:off x="522514" y="2571750"/>
            <a:ext cx="75857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Montserrat" pitchFamily="2"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1700">
                <a:solidFill>
                  <a:schemeClr val="tx1"/>
                </a:solidFill>
                <a:latin typeface="Montserrat" pitchFamily="2"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1500">
                <a:solidFill>
                  <a:schemeClr val="tx1"/>
                </a:solidFill>
                <a:latin typeface="Montserrat" pitchFamily="2"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Montserrat" pitchFamily="2"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100">
                <a:solidFill>
                  <a:schemeClr val="tx1"/>
                </a:solidFill>
                <a:latin typeface="Montserrat" pitchFamily="2"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Montserrat" pitchFamily="2"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Montserrat" pitchFamily="2"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Montserrat" pitchFamily="2"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Montserrat" pitchFamily="2" charset="0"/>
                <a:ea typeface="ＭＳ Ｐゴシック" panose="020B0600070205080204" pitchFamily="34" charset="-128"/>
                <a:cs typeface="Arial" panose="020B0604020202020204" pitchFamily="34" charset="0"/>
              </a:defRPr>
            </a:lvl9pPr>
          </a:lstStyle>
          <a:p>
            <a:pPr algn="ctr">
              <a:spcBef>
                <a:spcPct val="0"/>
              </a:spcBef>
              <a:buFontTx/>
              <a:buNone/>
            </a:pPr>
            <a:r>
              <a:rPr lang="en-US" altLang="en-US" sz="1800" dirty="0">
                <a:solidFill>
                  <a:schemeClr val="tx2"/>
                </a:solidFill>
              </a:rPr>
              <a:t>For more information, contact:</a:t>
            </a:r>
          </a:p>
          <a:p>
            <a:pPr algn="ctr">
              <a:spcBef>
                <a:spcPct val="0"/>
              </a:spcBef>
              <a:buFontTx/>
              <a:buNone/>
            </a:pPr>
            <a:r>
              <a:rPr lang="en-US" altLang="en-US" sz="1800" dirty="0">
                <a:solidFill>
                  <a:schemeClr val="tx2"/>
                </a:solidFill>
              </a:rPr>
              <a:t>Katie Kutcher - </a:t>
            </a:r>
            <a:r>
              <a:rPr lang="en-US" altLang="en-US" sz="1800" dirty="0">
                <a:solidFill>
                  <a:schemeClr val="tx2"/>
                </a:solidFill>
                <a:hlinkClick r:id="rId2"/>
              </a:rPr>
              <a:t>kkutcher@centralina.org</a:t>
            </a:r>
            <a:r>
              <a:rPr lang="en-US" altLang="en-US" sz="1800" dirty="0">
                <a:solidFill>
                  <a:schemeClr val="tx2"/>
                </a:solidFill>
              </a:rPr>
              <a:t> or 704-348-2705</a:t>
            </a:r>
          </a:p>
          <a:p>
            <a:pPr algn="ctr">
              <a:spcBef>
                <a:spcPct val="0"/>
              </a:spcBef>
              <a:buFontTx/>
              <a:buNone/>
            </a:pPr>
            <a:r>
              <a:rPr lang="en-US" altLang="en-US" sz="1800" dirty="0">
                <a:solidFill>
                  <a:schemeClr val="tx2"/>
                </a:solidFill>
              </a:rPr>
              <a:t>Laurie Abounader – </a:t>
            </a:r>
            <a:r>
              <a:rPr lang="en-US" altLang="en-US" sz="1800" dirty="0">
                <a:solidFill>
                  <a:schemeClr val="tx2"/>
                </a:solidFill>
                <a:hlinkClick r:id="rId3"/>
              </a:rPr>
              <a:t>labounader@centralina.org</a:t>
            </a:r>
            <a:r>
              <a:rPr lang="en-US" altLang="en-US" sz="1800" dirty="0">
                <a:solidFill>
                  <a:schemeClr val="tx2"/>
                </a:solidFill>
              </a:rPr>
              <a:t> or 704-688-6501 </a:t>
            </a:r>
          </a:p>
        </p:txBody>
      </p:sp>
      <p:grpSp>
        <p:nvGrpSpPr>
          <p:cNvPr id="22532" name="Group 3">
            <a:extLst>
              <a:ext uri="{FF2B5EF4-FFF2-40B4-BE49-F238E27FC236}">
                <a16:creationId xmlns:a16="http://schemas.microsoft.com/office/drawing/2014/main" id="{A04FF1BD-59BD-4F59-9068-DCD3353C3371}"/>
              </a:ext>
            </a:extLst>
          </p:cNvPr>
          <p:cNvGrpSpPr>
            <a:grpSpLocks/>
          </p:cNvGrpSpPr>
          <p:nvPr/>
        </p:nvGrpSpPr>
        <p:grpSpPr bwMode="auto">
          <a:xfrm>
            <a:off x="4038600" y="2190750"/>
            <a:ext cx="1066800" cy="46038"/>
            <a:chOff x="0" y="6553200"/>
            <a:chExt cx="9926192" cy="152400"/>
          </a:xfrm>
        </p:grpSpPr>
        <p:sp>
          <p:nvSpPr>
            <p:cNvPr id="5" name="Rectangle 4">
              <a:extLst>
                <a:ext uri="{FF2B5EF4-FFF2-40B4-BE49-F238E27FC236}">
                  <a16:creationId xmlns:a16="http://schemas.microsoft.com/office/drawing/2014/main" id="{07D652A4-81C7-4FB7-9FC1-C3905341989D}"/>
                </a:ext>
              </a:extLst>
            </p:cNvPr>
            <p:cNvSpPr/>
            <p:nvPr/>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C764BAEF-BB61-4B37-81DF-D97F87485902}"/>
                </a:ext>
              </a:extLst>
            </p:cNvPr>
            <p:cNvSpPr/>
            <p:nvPr/>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3C1DEA1E-8136-468F-BF11-F161150B9018}"/>
                </a:ext>
              </a:extLst>
            </p:cNvPr>
            <p:cNvSpPr/>
            <p:nvPr/>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6F623968-11B5-48EE-A9AE-A944BD649A44}"/>
                </a:ext>
              </a:extLst>
            </p:cNvPr>
            <p:cNvSpPr/>
            <p:nvPr/>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advClick="0" advTm="5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a:extLst>
              <a:ext uri="{FF2B5EF4-FFF2-40B4-BE49-F238E27FC236}">
                <a16:creationId xmlns:a16="http://schemas.microsoft.com/office/drawing/2014/main" id="{3A3AA701-9739-4648-BD95-D5A0D960EC29}"/>
              </a:ext>
            </a:extLst>
          </p:cNvPr>
          <p:cNvSpPr>
            <a:spLocks noGrp="1"/>
          </p:cNvSpPr>
          <p:nvPr>
            <p:ph type="body" sz="quarter" idx="10"/>
          </p:nvPr>
        </p:nvSpPr>
        <p:spPr>
          <a:xfrm>
            <a:off x="838200" y="1352550"/>
            <a:ext cx="7467600" cy="1219200"/>
          </a:xfrm>
        </p:spPr>
        <p:txBody>
          <a:bodyPr/>
          <a:lstStyle/>
          <a:p>
            <a:pPr>
              <a:spcBef>
                <a:spcPct val="0"/>
              </a:spcBef>
            </a:pPr>
            <a:r>
              <a:rPr lang="en-US" altLang="en-US">
                <a:solidFill>
                  <a:schemeClr val="accent2"/>
                </a:solidFill>
                <a:latin typeface="Montserrat" pitchFamily="2" charset="0"/>
                <a:ea typeface="ＭＳ Ｐゴシック" panose="020B0600070205080204" pitchFamily="34" charset="-128"/>
              </a:rPr>
              <a:t>THANK YOU</a:t>
            </a:r>
          </a:p>
        </p:txBody>
      </p:sp>
      <p:sp>
        <p:nvSpPr>
          <p:cNvPr id="23555" name="Text Placeholder 2">
            <a:extLst>
              <a:ext uri="{FF2B5EF4-FFF2-40B4-BE49-F238E27FC236}">
                <a16:creationId xmlns:a16="http://schemas.microsoft.com/office/drawing/2014/main" id="{F26722C5-4A42-490E-BD89-1FB9C3C8092A}"/>
              </a:ext>
            </a:extLst>
          </p:cNvPr>
          <p:cNvSpPr>
            <a:spLocks noGrp="1"/>
          </p:cNvSpPr>
          <p:nvPr>
            <p:ph type="body" sz="quarter" idx="11"/>
          </p:nvPr>
        </p:nvSpPr>
        <p:spPr/>
        <p:txBody>
          <a:bodyPr/>
          <a:lstStyle/>
          <a:p>
            <a:r>
              <a:rPr lang="en-US" altLang="en-US" dirty="0">
                <a:latin typeface="Montserrat" pitchFamily="2" charset="0"/>
                <a:ea typeface="ＭＳ Ｐゴシック" panose="020B0600070205080204" pitchFamily="34" charset="-128"/>
                <a:cs typeface="Kalam" pitchFamily="2" charset="0"/>
              </a:rPr>
              <a:t>704-372-2416  |  info@centralina.org  |  10735 David Taylor Drive, Suite 250, Charlotte, NC 28262  |  </a:t>
            </a:r>
            <a:r>
              <a:rPr lang="en-US" altLang="en-US" b="1" dirty="0">
                <a:latin typeface="Montserrat" pitchFamily="2" charset="0"/>
                <a:ea typeface="ＭＳ Ｐゴシック" panose="020B0600070205080204" pitchFamily="34" charset="-128"/>
                <a:cs typeface="Kalam" pitchFamily="2" charset="0"/>
              </a:rPr>
              <a:t>www.centralina.org </a:t>
            </a:r>
            <a:endParaRPr lang="en-US" altLang="en-US" dirty="0">
              <a:latin typeface="Montserrat" pitchFamily="2" charset="0"/>
              <a:ea typeface="ＭＳ Ｐゴシック" panose="020B0600070205080204" pitchFamily="34" charset="-128"/>
              <a:cs typeface="Kalam" pitchFamily="2" charset="0"/>
            </a:endParaRPr>
          </a:p>
          <a:p>
            <a:endParaRPr lang="en-US" altLang="en-US" dirty="0">
              <a:latin typeface="Montserrat" pitchFamily="2" charset="0"/>
              <a:ea typeface="ＭＳ Ｐゴシック" panose="020B0600070205080204" pitchFamily="34" charset="-128"/>
              <a:cs typeface="Kalam" pitchFamily="2" charset="0"/>
            </a:endParaRPr>
          </a:p>
        </p:txBody>
      </p:sp>
    </p:spTree>
  </p:cSld>
  <p:clrMapOvr>
    <a:masterClrMapping/>
  </p:clrMapOvr>
  <p:transition advClick="0"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4AF15579-0FA1-43C4-B11D-5C0F6D9F7F5A}"/>
              </a:ext>
            </a:extLst>
          </p:cNvPr>
          <p:cNvSpPr>
            <a:spLocks noGrp="1"/>
          </p:cNvSpPr>
          <p:nvPr>
            <p:ph idx="1"/>
          </p:nvPr>
        </p:nvSpPr>
        <p:spPr>
          <a:xfrm>
            <a:off x="320675" y="1122363"/>
            <a:ext cx="4251325" cy="4146550"/>
          </a:xfrm>
        </p:spPr>
        <p:txBody>
          <a:bodyPr/>
          <a:lstStyle/>
          <a:p>
            <a:pPr marL="0" indent="0">
              <a:buNone/>
              <a:defRPr/>
            </a:pPr>
            <a:endParaRPr lang="en-US" sz="1400" dirty="0"/>
          </a:p>
          <a:p>
            <a:pPr marL="0" indent="0">
              <a:buFont typeface="Arial" panose="020B0604020202020204" pitchFamily="34" charset="0"/>
              <a:buNone/>
              <a:defRPr/>
            </a:pPr>
            <a:endParaRPr lang="en-US" sz="1600" dirty="0"/>
          </a:p>
          <a:p>
            <a:pPr>
              <a:defRPr/>
            </a:pPr>
            <a:endParaRPr lang="en-US" altLang="en-US" dirty="0">
              <a:ea typeface="ＭＳ Ｐゴシック" panose="020B0600070205080204" pitchFamily="34" charset="-128"/>
            </a:endParaRPr>
          </a:p>
        </p:txBody>
      </p:sp>
      <p:sp>
        <p:nvSpPr>
          <p:cNvPr id="20484" name="Title 3">
            <a:extLst>
              <a:ext uri="{FF2B5EF4-FFF2-40B4-BE49-F238E27FC236}">
                <a16:creationId xmlns:a16="http://schemas.microsoft.com/office/drawing/2014/main" id="{C1D7DC5C-6D5B-48D7-864E-C3E751FCC7E3}"/>
              </a:ext>
            </a:extLst>
          </p:cNvPr>
          <p:cNvSpPr>
            <a:spLocks noGrp="1"/>
          </p:cNvSpPr>
          <p:nvPr>
            <p:ph type="title"/>
          </p:nvPr>
        </p:nvSpPr>
        <p:spPr>
          <a:xfrm>
            <a:off x="320675" y="-1588"/>
            <a:ext cx="4479925" cy="1123951"/>
          </a:xfrm>
        </p:spPr>
        <p:txBody>
          <a:bodyPr/>
          <a:lstStyle/>
          <a:p>
            <a:r>
              <a:rPr lang="en-US" altLang="en-US" dirty="0">
                <a:latin typeface="Montserrat" pitchFamily="2" charset="0"/>
                <a:ea typeface="ＭＳ Ｐゴシック" panose="020B0600070205080204" pitchFamily="34" charset="-128"/>
              </a:rPr>
              <a:t>Transportation</a:t>
            </a:r>
          </a:p>
        </p:txBody>
      </p:sp>
      <p:grpSp>
        <p:nvGrpSpPr>
          <p:cNvPr id="20485" name="Group 6">
            <a:extLst>
              <a:ext uri="{FF2B5EF4-FFF2-40B4-BE49-F238E27FC236}">
                <a16:creationId xmlns:a16="http://schemas.microsoft.com/office/drawing/2014/main" id="{7731ED97-DBF4-4582-89E1-6D58B8B358AD}"/>
              </a:ext>
            </a:extLst>
          </p:cNvPr>
          <p:cNvGrpSpPr>
            <a:grpSpLocks/>
          </p:cNvGrpSpPr>
          <p:nvPr/>
        </p:nvGrpSpPr>
        <p:grpSpPr bwMode="auto">
          <a:xfrm>
            <a:off x="5029200" y="-2076450"/>
            <a:ext cx="5826125" cy="14339888"/>
            <a:chOff x="5029669" y="-1206795"/>
            <a:chExt cx="5826771" cy="14340234"/>
          </a:xfrm>
        </p:grpSpPr>
        <p:sp>
          <p:nvSpPr>
            <p:cNvPr id="8" name="Rectangle 7">
              <a:extLst>
                <a:ext uri="{FF2B5EF4-FFF2-40B4-BE49-F238E27FC236}">
                  <a16:creationId xmlns:a16="http://schemas.microsoft.com/office/drawing/2014/main" id="{E003D074-6877-4BB3-B8E1-73E8FEC743E5}"/>
                </a:ext>
              </a:extLst>
            </p:cNvPr>
            <p:cNvSpPr/>
            <p:nvPr/>
          </p:nvSpPr>
          <p:spPr>
            <a:xfrm rot="18942080">
              <a:off x="8540021" y="-1206795"/>
              <a:ext cx="685876" cy="444510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4C5B04BC-7EC5-4D30-AD6D-832AD51C0232}"/>
                </a:ext>
              </a:extLst>
            </p:cNvPr>
            <p:cNvSpPr/>
            <p:nvPr/>
          </p:nvSpPr>
          <p:spPr>
            <a:xfrm rot="2750491">
              <a:off x="7277848" y="2855491"/>
              <a:ext cx="685817" cy="51821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5">
              <a:extLst>
                <a:ext uri="{FF2B5EF4-FFF2-40B4-BE49-F238E27FC236}">
                  <a16:creationId xmlns:a16="http://schemas.microsoft.com/office/drawing/2014/main" id="{676AE08D-2477-4942-B325-96034A4EA859}"/>
                </a:ext>
              </a:extLst>
            </p:cNvPr>
            <p:cNvSpPr/>
            <p:nvPr/>
          </p:nvSpPr>
          <p:spPr>
            <a:xfrm rot="18942080">
              <a:off x="7947818" y="3077971"/>
              <a:ext cx="685876" cy="10055468"/>
            </a:xfrm>
            <a:custGeom>
              <a:avLst/>
              <a:gdLst>
                <a:gd name="connsiteX0" fmla="*/ 0 w 685800"/>
                <a:gd name="connsiteY0" fmla="*/ 0 h 10056202"/>
                <a:gd name="connsiteX1" fmla="*/ 685800 w 685800"/>
                <a:gd name="connsiteY1" fmla="*/ 0 h 10056202"/>
                <a:gd name="connsiteX2" fmla="*/ 685800 w 685800"/>
                <a:gd name="connsiteY2" fmla="*/ 10056202 h 10056202"/>
                <a:gd name="connsiteX3" fmla="*/ 0 w 685800"/>
                <a:gd name="connsiteY3" fmla="*/ 10056202 h 10056202"/>
                <a:gd name="connsiteX4" fmla="*/ 0 w 685800"/>
                <a:gd name="connsiteY4" fmla="*/ 0 h 10056202"/>
                <a:gd name="connsiteX0" fmla="*/ 8669 w 685800"/>
                <a:gd name="connsiteY0" fmla="*/ 708104 h 10056202"/>
                <a:gd name="connsiteX1" fmla="*/ 685800 w 685800"/>
                <a:gd name="connsiteY1" fmla="*/ 0 h 10056202"/>
                <a:gd name="connsiteX2" fmla="*/ 685800 w 685800"/>
                <a:gd name="connsiteY2" fmla="*/ 10056202 h 10056202"/>
                <a:gd name="connsiteX3" fmla="*/ 0 w 685800"/>
                <a:gd name="connsiteY3" fmla="*/ 10056202 h 10056202"/>
                <a:gd name="connsiteX4" fmla="*/ 8669 w 685800"/>
                <a:gd name="connsiteY4" fmla="*/ 708104 h 1005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056202">
                  <a:moveTo>
                    <a:pt x="8669" y="708104"/>
                  </a:moveTo>
                  <a:lnTo>
                    <a:pt x="685800" y="0"/>
                  </a:lnTo>
                  <a:lnTo>
                    <a:pt x="685800" y="10056202"/>
                  </a:lnTo>
                  <a:lnTo>
                    <a:pt x="0" y="10056202"/>
                  </a:lnTo>
                  <a:cubicBezTo>
                    <a:pt x="2890" y="6940169"/>
                    <a:pt x="5779" y="3824137"/>
                    <a:pt x="8669" y="708104"/>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FA3FF03C-3832-4E42-BEF9-5DCFB0612B94}"/>
                </a:ext>
              </a:extLst>
            </p:cNvPr>
            <p:cNvSpPr/>
            <p:nvPr/>
          </p:nvSpPr>
          <p:spPr>
            <a:xfrm rot="2750491">
              <a:off x="7922444" y="3650847"/>
              <a:ext cx="685817" cy="51821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a:extLst>
              <a:ext uri="{FF2B5EF4-FFF2-40B4-BE49-F238E27FC236}">
                <a16:creationId xmlns:a16="http://schemas.microsoft.com/office/drawing/2014/main" id="{D28C1F0D-C86B-1CD1-DD24-B5FC4D5CCE99}"/>
              </a:ext>
            </a:extLst>
          </p:cNvPr>
          <p:cNvSpPr txBox="1"/>
          <p:nvPr/>
        </p:nvSpPr>
        <p:spPr>
          <a:xfrm>
            <a:off x="92075" y="961054"/>
            <a:ext cx="4479926" cy="3389133"/>
          </a:xfrm>
          <a:prstGeom prst="rect">
            <a:avLst/>
          </a:prstGeom>
          <a:noFill/>
        </p:spPr>
        <p:txBody>
          <a:bodyPr wrap="square" rtlCol="0">
            <a:spAutoFit/>
          </a:bodyPr>
          <a:lstStyle/>
          <a:p>
            <a:pPr marL="0" marR="0">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Transportation is important to all of us--it links individuals to social connections, religious activities, medical appointments, groceries, pharmacies, and much more.</a:t>
            </a:r>
          </a:p>
          <a:p>
            <a:pPr marL="0" marR="0">
              <a:lnSpc>
                <a:spcPct val="107000"/>
              </a:lnSpc>
              <a:spcBef>
                <a:spcPts val="0"/>
              </a:spcBef>
              <a:spcAft>
                <a:spcPts val="800"/>
              </a:spcAft>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Consider how you would maintain your </a:t>
            </a: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connection to the community if you could not drive?  </a:t>
            </a:r>
          </a:p>
          <a:p>
            <a:pPr marL="0" marR="0">
              <a:lnSpc>
                <a:spcPct val="107000"/>
              </a:lnSpc>
              <a:spcBef>
                <a:spcPts val="0"/>
              </a:spcBef>
              <a:spcAft>
                <a:spcPts val="800"/>
              </a:spcAft>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“According to the American Journal of Public Health, individuals on average can expect to live between 6 to 10 years retired from driving.”</a:t>
            </a:r>
          </a:p>
        </p:txBody>
      </p:sp>
      <p:pic>
        <p:nvPicPr>
          <p:cNvPr id="4" name="Picture Placeholder 3">
            <a:extLst>
              <a:ext uri="{FF2B5EF4-FFF2-40B4-BE49-F238E27FC236}">
                <a16:creationId xmlns:a16="http://schemas.microsoft.com/office/drawing/2014/main" id="{9E41B4FA-7491-7036-4FB4-6D73C412246A}"/>
              </a:ext>
            </a:extLst>
          </p:cNvPr>
          <p:cNvPicPr>
            <a:picLocks noGrp="1" noChangeAspect="1"/>
          </p:cNvPicPr>
          <p:nvPr>
            <p:ph type="pic" sz="quarter" idx="10"/>
          </p:nvPr>
        </p:nvPicPr>
        <p:blipFill>
          <a:blip r:embed="rId3"/>
          <a:srcRect l="7633" r="7633"/>
          <a:stretch>
            <a:fillRect/>
          </a:stretch>
        </p:blipFill>
        <p:spPr>
          <a:prstGeom prst="rect">
            <a:avLst/>
          </a:prstGeom>
        </p:spPr>
      </p:pic>
    </p:spTree>
  </p:cSld>
  <p:clrMapOvr>
    <a:masterClrMapping/>
  </p:clrMapOvr>
  <p:transition advClick="0"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4AF15579-0FA1-43C4-B11D-5C0F6D9F7F5A}"/>
              </a:ext>
            </a:extLst>
          </p:cNvPr>
          <p:cNvSpPr>
            <a:spLocks noGrp="1"/>
          </p:cNvSpPr>
          <p:nvPr>
            <p:ph idx="1"/>
          </p:nvPr>
        </p:nvSpPr>
        <p:spPr>
          <a:xfrm>
            <a:off x="320675" y="1122363"/>
            <a:ext cx="4251325" cy="4146550"/>
          </a:xfrm>
        </p:spPr>
        <p:txBody>
          <a:bodyPr/>
          <a:lstStyle/>
          <a:p>
            <a:pPr marL="0" indent="0">
              <a:buNone/>
              <a:defRPr/>
            </a:pPr>
            <a:endParaRPr lang="en-US" sz="1400" dirty="0"/>
          </a:p>
          <a:p>
            <a:pPr marL="0" indent="0">
              <a:buFont typeface="Arial" panose="020B0604020202020204" pitchFamily="34" charset="0"/>
              <a:buNone/>
              <a:defRPr/>
            </a:pPr>
            <a:endParaRPr lang="en-US" sz="1600" dirty="0"/>
          </a:p>
          <a:p>
            <a:pPr>
              <a:defRPr/>
            </a:pPr>
            <a:endParaRPr lang="en-US" altLang="en-US" dirty="0">
              <a:ea typeface="ＭＳ Ｐゴシック" panose="020B0600070205080204" pitchFamily="34" charset="-128"/>
            </a:endParaRPr>
          </a:p>
        </p:txBody>
      </p:sp>
      <p:sp>
        <p:nvSpPr>
          <p:cNvPr id="20484" name="Title 3">
            <a:extLst>
              <a:ext uri="{FF2B5EF4-FFF2-40B4-BE49-F238E27FC236}">
                <a16:creationId xmlns:a16="http://schemas.microsoft.com/office/drawing/2014/main" id="{C1D7DC5C-6D5B-48D7-864E-C3E751FCC7E3}"/>
              </a:ext>
            </a:extLst>
          </p:cNvPr>
          <p:cNvSpPr>
            <a:spLocks noGrp="1"/>
          </p:cNvSpPr>
          <p:nvPr>
            <p:ph type="title"/>
          </p:nvPr>
        </p:nvSpPr>
        <p:spPr>
          <a:xfrm>
            <a:off x="320675" y="-1588"/>
            <a:ext cx="4479925" cy="1123951"/>
          </a:xfrm>
        </p:spPr>
        <p:txBody>
          <a:bodyPr/>
          <a:lstStyle/>
          <a:p>
            <a:r>
              <a:rPr lang="en-US" altLang="en-US" dirty="0">
                <a:latin typeface="Montserrat" pitchFamily="2" charset="0"/>
                <a:ea typeface="ＭＳ Ｐゴシック" panose="020B0600070205080204" pitchFamily="34" charset="-128"/>
              </a:rPr>
              <a:t>Transportation</a:t>
            </a:r>
          </a:p>
        </p:txBody>
      </p:sp>
      <p:sp>
        <p:nvSpPr>
          <p:cNvPr id="2" name="TextBox 1">
            <a:extLst>
              <a:ext uri="{FF2B5EF4-FFF2-40B4-BE49-F238E27FC236}">
                <a16:creationId xmlns:a16="http://schemas.microsoft.com/office/drawing/2014/main" id="{D28C1F0D-C86B-1CD1-DD24-B5FC4D5CCE99}"/>
              </a:ext>
            </a:extLst>
          </p:cNvPr>
          <p:cNvSpPr txBox="1"/>
          <p:nvPr/>
        </p:nvSpPr>
        <p:spPr>
          <a:xfrm>
            <a:off x="123856" y="1056463"/>
            <a:ext cx="4873561" cy="3522887"/>
          </a:xfrm>
          <a:prstGeom prst="rect">
            <a:avLst/>
          </a:prstGeom>
          <a:noFill/>
        </p:spPr>
        <p:txBody>
          <a:bodyPr wrap="square" rtlCol="0">
            <a:spAutoFit/>
          </a:bodyPr>
          <a:lstStyle/>
          <a:p>
            <a:pPr marL="0" marR="0">
              <a:lnSpc>
                <a:spcPct val="107000"/>
              </a:lnSpc>
              <a:spcBef>
                <a:spcPts val="0"/>
              </a:spcBef>
              <a:spcAft>
                <a:spcPts val="800"/>
              </a:spcAft>
            </a:pPr>
            <a:r>
              <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Transportation remains among the top unmet needs identified among older and disabled adults. </a:t>
            </a:r>
          </a:p>
          <a:p>
            <a:pPr marL="0" marR="0">
              <a:lnSpc>
                <a:spcPct val="107000"/>
              </a:lnSpc>
              <a:spcBef>
                <a:spcPts val="0"/>
              </a:spcBef>
              <a:spcAft>
                <a:spcPts val="800"/>
              </a:spcAft>
            </a:pP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Goals for today’s presentation</a:t>
            </a:r>
            <a:r>
              <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arabicPeriod"/>
            </a:pPr>
            <a:r>
              <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Raise awareness of this unmet need. </a:t>
            </a:r>
          </a:p>
          <a:p>
            <a:pPr marL="342900" marR="0" lvl="0" indent="-342900">
              <a:lnSpc>
                <a:spcPct val="107000"/>
              </a:lnSpc>
              <a:spcBef>
                <a:spcPts val="0"/>
              </a:spcBef>
              <a:spcAft>
                <a:spcPts val="800"/>
              </a:spcAft>
              <a:buFont typeface="+mj-lt"/>
              <a:buAutoNum type="arabicPeriod"/>
            </a:pP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Increase familiarity of local transportation resources for ourselves and our loved ones. </a:t>
            </a:r>
          </a:p>
          <a:p>
            <a:pPr marL="342900" marR="0" lvl="0" indent="-342900">
              <a:lnSpc>
                <a:spcPct val="107000"/>
              </a:lnSpc>
              <a:spcBef>
                <a:spcPts val="0"/>
              </a:spcBef>
              <a:spcAft>
                <a:spcPts val="800"/>
              </a:spcAft>
              <a:buFont typeface="+mj-lt"/>
              <a:buAutoNum type="arabicPeriod"/>
            </a:pP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E</a:t>
            </a:r>
            <a:r>
              <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ncourage individuals to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develop </a:t>
            </a:r>
            <a:r>
              <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transportation alternatives as part of their long-term aging plan.</a:t>
            </a:r>
          </a:p>
        </p:txBody>
      </p:sp>
      <p:pic>
        <p:nvPicPr>
          <p:cNvPr id="4" name="Picture Placeholder 3">
            <a:extLst>
              <a:ext uri="{FF2B5EF4-FFF2-40B4-BE49-F238E27FC236}">
                <a16:creationId xmlns:a16="http://schemas.microsoft.com/office/drawing/2014/main" id="{4667E290-D7F0-418E-17E7-B704D309540E}"/>
              </a:ext>
            </a:extLst>
          </p:cNvPr>
          <p:cNvPicPr>
            <a:picLocks noGrp="1" noChangeAspect="1"/>
          </p:cNvPicPr>
          <p:nvPr>
            <p:ph type="pic" sz="quarter" idx="10"/>
          </p:nvPr>
        </p:nvPicPr>
        <p:blipFill>
          <a:blip r:embed="rId3"/>
          <a:srcRect l="10727" r="10727"/>
          <a:stretch>
            <a:fillRect/>
          </a:stretch>
        </p:blipFill>
        <p:spPr>
          <a:xfrm>
            <a:off x="5158790" y="-76588"/>
            <a:ext cx="4106863" cy="5143500"/>
          </a:xfrm>
          <a:prstGeom prst="rect">
            <a:avLst/>
          </a:prstGeom>
        </p:spPr>
      </p:pic>
    </p:spTree>
    <p:extLst>
      <p:ext uri="{BB962C8B-B14F-4D97-AF65-F5344CB8AC3E}">
        <p14:creationId xmlns:p14="http://schemas.microsoft.com/office/powerpoint/2010/main" val="106941645"/>
      </p:ext>
    </p:extLst>
  </p:cSld>
  <p:clrMapOvr>
    <a:masterClrMapping/>
  </p:clrMapOvr>
  <p:transition advClick="0"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23DC441-36E7-0B3E-4F43-B0E40EDC7F8F}"/>
              </a:ext>
            </a:extLst>
          </p:cNvPr>
          <p:cNvPicPr>
            <a:picLocks noGrp="1" noChangeAspect="1"/>
          </p:cNvPicPr>
          <p:nvPr>
            <p:ph idx="1"/>
          </p:nvPr>
        </p:nvPicPr>
        <p:blipFill rotWithShape="1">
          <a:blip r:embed="rId3"/>
          <a:srcRect t="2625" r="-3" b="-3"/>
          <a:stretch/>
        </p:blipFill>
        <p:spPr>
          <a:xfrm rot="529729">
            <a:off x="4467867" y="517152"/>
            <a:ext cx="3096615" cy="3878241"/>
          </a:xfrm>
          <a:noFill/>
          <a:ln>
            <a:solidFill>
              <a:schemeClr val="accent1">
                <a:alpha val="75000"/>
              </a:schemeClr>
            </a:solidFill>
          </a:ln>
        </p:spPr>
      </p:pic>
      <p:sp>
        <p:nvSpPr>
          <p:cNvPr id="19458" name="Content Placeholder 1">
            <a:extLst>
              <a:ext uri="{FF2B5EF4-FFF2-40B4-BE49-F238E27FC236}">
                <a16:creationId xmlns:a16="http://schemas.microsoft.com/office/drawing/2014/main" id="{0A4608BF-7775-444D-8DAE-0EBC9C7DDF8C}"/>
              </a:ext>
            </a:extLst>
          </p:cNvPr>
          <p:cNvSpPr>
            <a:spLocks noGrp="1"/>
          </p:cNvSpPr>
          <p:nvPr>
            <p:ph type="body" sz="quarter" idx="11"/>
          </p:nvPr>
        </p:nvSpPr>
        <p:spPr>
          <a:xfrm>
            <a:off x="479927" y="417967"/>
            <a:ext cx="3033673" cy="4307566"/>
          </a:xfrm>
        </p:spPr>
        <p:txBody>
          <a:bodyPr wrap="square" anchor="t">
            <a:normAutofit fontScale="92500" lnSpcReduction="10000"/>
          </a:bodyPr>
          <a:lstStyle/>
          <a:p>
            <a:pPr marL="0" indent="0">
              <a:buNone/>
            </a:pPr>
            <a:r>
              <a:rPr lang="en-US" altLang="en-US" sz="3000" b="1" dirty="0">
                <a:solidFill>
                  <a:schemeClr val="bg1"/>
                </a:solidFill>
              </a:rPr>
              <a:t>Transportation Guide</a:t>
            </a:r>
          </a:p>
          <a:p>
            <a:pPr marL="0" indent="0">
              <a:buNone/>
            </a:pPr>
            <a:endParaRPr lang="en-US" altLang="en-US" sz="1600" b="1" dirty="0">
              <a:solidFill>
                <a:schemeClr val="bg1"/>
              </a:solidFill>
            </a:endParaRPr>
          </a:p>
          <a:p>
            <a:r>
              <a:rPr lang="en-US" altLang="en-US" sz="1600" b="1" dirty="0">
                <a:solidFill>
                  <a:schemeClr val="bg1"/>
                </a:solidFill>
              </a:rPr>
              <a:t>Designed to assist older adults and people with disabilities seeking transportation services. </a:t>
            </a:r>
          </a:p>
          <a:p>
            <a:r>
              <a:rPr lang="en-US" altLang="en-US" sz="1600" b="1" dirty="0">
                <a:solidFill>
                  <a:schemeClr val="bg1"/>
                </a:solidFill>
              </a:rPr>
              <a:t>Provided as a resource for professionals, older adults, and their caregivers.</a:t>
            </a:r>
          </a:p>
          <a:p>
            <a:r>
              <a:rPr lang="en-US" altLang="en-US" sz="1600" b="1" dirty="0">
                <a:solidFill>
                  <a:schemeClr val="bg1"/>
                </a:solidFill>
              </a:rPr>
              <a:t>Available online and in Spanish.</a:t>
            </a:r>
          </a:p>
          <a:p>
            <a:r>
              <a:rPr lang="en-US" altLang="en-US" sz="1600" b="1" dirty="0">
                <a:solidFill>
                  <a:schemeClr val="bg1"/>
                </a:solidFill>
              </a:rPr>
              <a:t>Newly Updated!</a:t>
            </a:r>
          </a:p>
          <a:p>
            <a:r>
              <a:rPr lang="en-US" altLang="en-US" sz="1600" b="1" dirty="0"/>
              <a:t>agencies with transportation needs. </a:t>
            </a:r>
          </a:p>
          <a:p>
            <a:pPr marL="0" indent="0">
              <a:buNone/>
            </a:pPr>
            <a:endParaRPr lang="en-US" altLang="en-US" dirty="0"/>
          </a:p>
        </p:txBody>
      </p:sp>
    </p:spTree>
  </p:cSld>
  <p:clrMapOvr>
    <a:masterClrMapping/>
  </p:clrMapOvr>
  <p:transition advClick="0"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4AF15579-0FA1-43C4-B11D-5C0F6D9F7F5A}"/>
              </a:ext>
            </a:extLst>
          </p:cNvPr>
          <p:cNvSpPr>
            <a:spLocks noGrp="1"/>
          </p:cNvSpPr>
          <p:nvPr>
            <p:ph idx="1"/>
          </p:nvPr>
        </p:nvSpPr>
        <p:spPr>
          <a:xfrm>
            <a:off x="320675" y="1122363"/>
            <a:ext cx="4251325" cy="4146550"/>
          </a:xfrm>
        </p:spPr>
        <p:txBody>
          <a:bodyPr/>
          <a:lstStyle/>
          <a:p>
            <a:pPr marL="0" indent="0">
              <a:buNone/>
              <a:defRPr/>
            </a:pPr>
            <a:endParaRPr lang="en-US" sz="1400" dirty="0"/>
          </a:p>
          <a:p>
            <a:pPr marL="0" indent="0">
              <a:buFont typeface="Arial" panose="020B0604020202020204" pitchFamily="34" charset="0"/>
              <a:buNone/>
              <a:defRPr/>
            </a:pPr>
            <a:endParaRPr lang="en-US" sz="1600" dirty="0"/>
          </a:p>
          <a:p>
            <a:pPr>
              <a:defRPr/>
            </a:pPr>
            <a:endParaRPr lang="en-US" altLang="en-US" dirty="0">
              <a:ea typeface="ＭＳ Ｐゴシック" panose="020B0600070205080204" pitchFamily="34" charset="-128"/>
            </a:endParaRPr>
          </a:p>
        </p:txBody>
      </p:sp>
      <p:grpSp>
        <p:nvGrpSpPr>
          <p:cNvPr id="20485" name="Group 6">
            <a:extLst>
              <a:ext uri="{FF2B5EF4-FFF2-40B4-BE49-F238E27FC236}">
                <a16:creationId xmlns:a16="http://schemas.microsoft.com/office/drawing/2014/main" id="{7731ED97-DBF4-4582-89E1-6D58B8B358AD}"/>
              </a:ext>
            </a:extLst>
          </p:cNvPr>
          <p:cNvGrpSpPr>
            <a:grpSpLocks/>
          </p:cNvGrpSpPr>
          <p:nvPr/>
        </p:nvGrpSpPr>
        <p:grpSpPr bwMode="auto">
          <a:xfrm>
            <a:off x="5029200" y="-2076450"/>
            <a:ext cx="5826125" cy="14339888"/>
            <a:chOff x="5029669" y="-1206795"/>
            <a:chExt cx="5826771" cy="14340234"/>
          </a:xfrm>
        </p:grpSpPr>
        <p:sp>
          <p:nvSpPr>
            <p:cNvPr id="8" name="Rectangle 7">
              <a:extLst>
                <a:ext uri="{FF2B5EF4-FFF2-40B4-BE49-F238E27FC236}">
                  <a16:creationId xmlns:a16="http://schemas.microsoft.com/office/drawing/2014/main" id="{E003D074-6877-4BB3-B8E1-73E8FEC743E5}"/>
                </a:ext>
              </a:extLst>
            </p:cNvPr>
            <p:cNvSpPr/>
            <p:nvPr/>
          </p:nvSpPr>
          <p:spPr>
            <a:xfrm rot="18942080">
              <a:off x="8540021" y="-1206795"/>
              <a:ext cx="685876" cy="444510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4C5B04BC-7EC5-4D30-AD6D-832AD51C0232}"/>
                </a:ext>
              </a:extLst>
            </p:cNvPr>
            <p:cNvSpPr/>
            <p:nvPr/>
          </p:nvSpPr>
          <p:spPr>
            <a:xfrm rot="2750491">
              <a:off x="7277848" y="2855491"/>
              <a:ext cx="685817" cy="51821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5">
              <a:extLst>
                <a:ext uri="{FF2B5EF4-FFF2-40B4-BE49-F238E27FC236}">
                  <a16:creationId xmlns:a16="http://schemas.microsoft.com/office/drawing/2014/main" id="{676AE08D-2477-4942-B325-96034A4EA859}"/>
                </a:ext>
              </a:extLst>
            </p:cNvPr>
            <p:cNvSpPr/>
            <p:nvPr/>
          </p:nvSpPr>
          <p:spPr>
            <a:xfrm rot="18942080">
              <a:off x="7947818" y="3077971"/>
              <a:ext cx="685876" cy="10055468"/>
            </a:xfrm>
            <a:custGeom>
              <a:avLst/>
              <a:gdLst>
                <a:gd name="connsiteX0" fmla="*/ 0 w 685800"/>
                <a:gd name="connsiteY0" fmla="*/ 0 h 10056202"/>
                <a:gd name="connsiteX1" fmla="*/ 685800 w 685800"/>
                <a:gd name="connsiteY1" fmla="*/ 0 h 10056202"/>
                <a:gd name="connsiteX2" fmla="*/ 685800 w 685800"/>
                <a:gd name="connsiteY2" fmla="*/ 10056202 h 10056202"/>
                <a:gd name="connsiteX3" fmla="*/ 0 w 685800"/>
                <a:gd name="connsiteY3" fmla="*/ 10056202 h 10056202"/>
                <a:gd name="connsiteX4" fmla="*/ 0 w 685800"/>
                <a:gd name="connsiteY4" fmla="*/ 0 h 10056202"/>
                <a:gd name="connsiteX0" fmla="*/ 8669 w 685800"/>
                <a:gd name="connsiteY0" fmla="*/ 708104 h 10056202"/>
                <a:gd name="connsiteX1" fmla="*/ 685800 w 685800"/>
                <a:gd name="connsiteY1" fmla="*/ 0 h 10056202"/>
                <a:gd name="connsiteX2" fmla="*/ 685800 w 685800"/>
                <a:gd name="connsiteY2" fmla="*/ 10056202 h 10056202"/>
                <a:gd name="connsiteX3" fmla="*/ 0 w 685800"/>
                <a:gd name="connsiteY3" fmla="*/ 10056202 h 10056202"/>
                <a:gd name="connsiteX4" fmla="*/ 8669 w 685800"/>
                <a:gd name="connsiteY4" fmla="*/ 708104 h 1005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056202">
                  <a:moveTo>
                    <a:pt x="8669" y="708104"/>
                  </a:moveTo>
                  <a:lnTo>
                    <a:pt x="685800" y="0"/>
                  </a:lnTo>
                  <a:lnTo>
                    <a:pt x="685800" y="10056202"/>
                  </a:lnTo>
                  <a:lnTo>
                    <a:pt x="0" y="10056202"/>
                  </a:lnTo>
                  <a:cubicBezTo>
                    <a:pt x="2890" y="6940169"/>
                    <a:pt x="5779" y="3824137"/>
                    <a:pt x="8669" y="708104"/>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FA3FF03C-3832-4E42-BEF9-5DCFB0612B94}"/>
                </a:ext>
              </a:extLst>
            </p:cNvPr>
            <p:cNvSpPr/>
            <p:nvPr/>
          </p:nvSpPr>
          <p:spPr>
            <a:xfrm rot="2750491">
              <a:off x="7922444" y="3650847"/>
              <a:ext cx="685817" cy="51821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a:extLst>
              <a:ext uri="{FF2B5EF4-FFF2-40B4-BE49-F238E27FC236}">
                <a16:creationId xmlns:a16="http://schemas.microsoft.com/office/drawing/2014/main" id="{CAF4EF36-0395-BC41-39EE-69DC66E1E759}"/>
              </a:ext>
            </a:extLst>
          </p:cNvPr>
          <p:cNvPicPr>
            <a:picLocks noChangeAspect="1"/>
          </p:cNvPicPr>
          <p:nvPr/>
        </p:nvPicPr>
        <p:blipFill>
          <a:blip r:embed="rId3"/>
          <a:stretch>
            <a:fillRect/>
          </a:stretch>
        </p:blipFill>
        <p:spPr>
          <a:xfrm>
            <a:off x="1304925" y="238126"/>
            <a:ext cx="6034087" cy="4310062"/>
          </a:xfrm>
          <a:prstGeom prst="rect">
            <a:avLst/>
          </a:prstGeom>
        </p:spPr>
      </p:pic>
    </p:spTree>
    <p:extLst>
      <p:ext uri="{BB962C8B-B14F-4D97-AF65-F5344CB8AC3E}">
        <p14:creationId xmlns:p14="http://schemas.microsoft.com/office/powerpoint/2010/main" val="2222861318"/>
      </p:ext>
    </p:extLst>
  </p:cSld>
  <p:clrMapOvr>
    <a:masterClrMapping/>
  </p:clrMapOvr>
  <p:transition advClick="0" advTm="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4AF15579-0FA1-43C4-B11D-5C0F6D9F7F5A}"/>
              </a:ext>
            </a:extLst>
          </p:cNvPr>
          <p:cNvSpPr>
            <a:spLocks noGrp="1"/>
          </p:cNvSpPr>
          <p:nvPr>
            <p:ph idx="1"/>
          </p:nvPr>
        </p:nvSpPr>
        <p:spPr>
          <a:xfrm>
            <a:off x="320675" y="1122363"/>
            <a:ext cx="4251325" cy="4146550"/>
          </a:xfrm>
        </p:spPr>
        <p:txBody>
          <a:bodyPr/>
          <a:lstStyle/>
          <a:p>
            <a:pPr marL="0" indent="0">
              <a:buNone/>
              <a:defRPr/>
            </a:pPr>
            <a:endParaRPr lang="en-US" sz="1400" dirty="0"/>
          </a:p>
          <a:p>
            <a:pPr marL="0" indent="0">
              <a:buFont typeface="Arial" panose="020B0604020202020204" pitchFamily="34" charset="0"/>
              <a:buNone/>
              <a:defRPr/>
            </a:pPr>
            <a:endParaRPr lang="en-US" sz="1600" dirty="0"/>
          </a:p>
          <a:p>
            <a:pPr>
              <a:defRPr/>
            </a:pPr>
            <a:endParaRPr lang="en-US" altLang="en-US" dirty="0">
              <a:ea typeface="ＭＳ Ｐゴシック" panose="020B0600070205080204" pitchFamily="34" charset="-128"/>
            </a:endParaRPr>
          </a:p>
        </p:txBody>
      </p:sp>
      <p:grpSp>
        <p:nvGrpSpPr>
          <p:cNvPr id="20485" name="Group 6">
            <a:extLst>
              <a:ext uri="{FF2B5EF4-FFF2-40B4-BE49-F238E27FC236}">
                <a16:creationId xmlns:a16="http://schemas.microsoft.com/office/drawing/2014/main" id="{7731ED97-DBF4-4582-89E1-6D58B8B358AD}"/>
              </a:ext>
            </a:extLst>
          </p:cNvPr>
          <p:cNvGrpSpPr>
            <a:grpSpLocks/>
          </p:cNvGrpSpPr>
          <p:nvPr/>
        </p:nvGrpSpPr>
        <p:grpSpPr bwMode="auto">
          <a:xfrm>
            <a:off x="5029200" y="-2076450"/>
            <a:ext cx="5826125" cy="14339888"/>
            <a:chOff x="5029669" y="-1206795"/>
            <a:chExt cx="5826771" cy="14340234"/>
          </a:xfrm>
        </p:grpSpPr>
        <p:sp>
          <p:nvSpPr>
            <p:cNvPr id="8" name="Rectangle 7">
              <a:extLst>
                <a:ext uri="{FF2B5EF4-FFF2-40B4-BE49-F238E27FC236}">
                  <a16:creationId xmlns:a16="http://schemas.microsoft.com/office/drawing/2014/main" id="{E003D074-6877-4BB3-B8E1-73E8FEC743E5}"/>
                </a:ext>
              </a:extLst>
            </p:cNvPr>
            <p:cNvSpPr/>
            <p:nvPr/>
          </p:nvSpPr>
          <p:spPr>
            <a:xfrm rot="18942080">
              <a:off x="8540021" y="-1206795"/>
              <a:ext cx="685876" cy="444510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4C5B04BC-7EC5-4D30-AD6D-832AD51C0232}"/>
                </a:ext>
              </a:extLst>
            </p:cNvPr>
            <p:cNvSpPr/>
            <p:nvPr/>
          </p:nvSpPr>
          <p:spPr>
            <a:xfrm rot="2750491">
              <a:off x="7277848" y="2855491"/>
              <a:ext cx="685817" cy="51821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5">
              <a:extLst>
                <a:ext uri="{FF2B5EF4-FFF2-40B4-BE49-F238E27FC236}">
                  <a16:creationId xmlns:a16="http://schemas.microsoft.com/office/drawing/2014/main" id="{676AE08D-2477-4942-B325-96034A4EA859}"/>
                </a:ext>
              </a:extLst>
            </p:cNvPr>
            <p:cNvSpPr/>
            <p:nvPr/>
          </p:nvSpPr>
          <p:spPr>
            <a:xfrm rot="18942080">
              <a:off x="7947818" y="3077971"/>
              <a:ext cx="685876" cy="10055468"/>
            </a:xfrm>
            <a:custGeom>
              <a:avLst/>
              <a:gdLst>
                <a:gd name="connsiteX0" fmla="*/ 0 w 685800"/>
                <a:gd name="connsiteY0" fmla="*/ 0 h 10056202"/>
                <a:gd name="connsiteX1" fmla="*/ 685800 w 685800"/>
                <a:gd name="connsiteY1" fmla="*/ 0 h 10056202"/>
                <a:gd name="connsiteX2" fmla="*/ 685800 w 685800"/>
                <a:gd name="connsiteY2" fmla="*/ 10056202 h 10056202"/>
                <a:gd name="connsiteX3" fmla="*/ 0 w 685800"/>
                <a:gd name="connsiteY3" fmla="*/ 10056202 h 10056202"/>
                <a:gd name="connsiteX4" fmla="*/ 0 w 685800"/>
                <a:gd name="connsiteY4" fmla="*/ 0 h 10056202"/>
                <a:gd name="connsiteX0" fmla="*/ 8669 w 685800"/>
                <a:gd name="connsiteY0" fmla="*/ 708104 h 10056202"/>
                <a:gd name="connsiteX1" fmla="*/ 685800 w 685800"/>
                <a:gd name="connsiteY1" fmla="*/ 0 h 10056202"/>
                <a:gd name="connsiteX2" fmla="*/ 685800 w 685800"/>
                <a:gd name="connsiteY2" fmla="*/ 10056202 h 10056202"/>
                <a:gd name="connsiteX3" fmla="*/ 0 w 685800"/>
                <a:gd name="connsiteY3" fmla="*/ 10056202 h 10056202"/>
                <a:gd name="connsiteX4" fmla="*/ 8669 w 685800"/>
                <a:gd name="connsiteY4" fmla="*/ 708104 h 1005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056202">
                  <a:moveTo>
                    <a:pt x="8669" y="708104"/>
                  </a:moveTo>
                  <a:lnTo>
                    <a:pt x="685800" y="0"/>
                  </a:lnTo>
                  <a:lnTo>
                    <a:pt x="685800" y="10056202"/>
                  </a:lnTo>
                  <a:lnTo>
                    <a:pt x="0" y="10056202"/>
                  </a:lnTo>
                  <a:cubicBezTo>
                    <a:pt x="2890" y="6940169"/>
                    <a:pt x="5779" y="3824137"/>
                    <a:pt x="8669" y="708104"/>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FA3FF03C-3832-4E42-BEF9-5DCFB0612B94}"/>
                </a:ext>
              </a:extLst>
            </p:cNvPr>
            <p:cNvSpPr/>
            <p:nvPr/>
          </p:nvSpPr>
          <p:spPr>
            <a:xfrm rot="2750491">
              <a:off x="7922444" y="3650847"/>
              <a:ext cx="685817" cy="51821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 name="Picture 12">
            <a:extLst>
              <a:ext uri="{FF2B5EF4-FFF2-40B4-BE49-F238E27FC236}">
                <a16:creationId xmlns:a16="http://schemas.microsoft.com/office/drawing/2014/main" id="{0B632F53-1C61-B9AF-A874-0BEDE566B2B7}"/>
              </a:ext>
            </a:extLst>
          </p:cNvPr>
          <p:cNvPicPr>
            <a:picLocks noChangeAspect="1"/>
          </p:cNvPicPr>
          <p:nvPr/>
        </p:nvPicPr>
        <p:blipFill>
          <a:blip r:embed="rId3"/>
          <a:stretch>
            <a:fillRect/>
          </a:stretch>
        </p:blipFill>
        <p:spPr>
          <a:xfrm>
            <a:off x="1328738" y="347663"/>
            <a:ext cx="5948988" cy="4079556"/>
          </a:xfrm>
          <a:prstGeom prst="rect">
            <a:avLst/>
          </a:prstGeom>
        </p:spPr>
      </p:pic>
    </p:spTree>
    <p:extLst>
      <p:ext uri="{BB962C8B-B14F-4D97-AF65-F5344CB8AC3E}">
        <p14:creationId xmlns:p14="http://schemas.microsoft.com/office/powerpoint/2010/main" val="3060373184"/>
      </p:ext>
    </p:extLst>
  </p:cSld>
  <p:clrMapOvr>
    <a:masterClrMapping/>
  </p:clrMapOvr>
  <p:transition advClick="0"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A6FEC1-DFAB-A6C1-DE40-1239DB871A8B}"/>
              </a:ext>
            </a:extLst>
          </p:cNvPr>
          <p:cNvSpPr txBox="1"/>
          <p:nvPr/>
        </p:nvSpPr>
        <p:spPr>
          <a:xfrm rot="1028400">
            <a:off x="5107240" y="1507241"/>
            <a:ext cx="3592286" cy="369332"/>
          </a:xfrm>
          <a:prstGeom prst="rect">
            <a:avLst/>
          </a:prstGeom>
          <a:noFill/>
        </p:spPr>
        <p:txBody>
          <a:bodyPr wrap="square" rtlCol="0">
            <a:spAutoFit/>
          </a:bodyPr>
          <a:lstStyle/>
          <a:p>
            <a:r>
              <a:rPr lang="en-US" dirty="0">
                <a:solidFill>
                  <a:schemeClr val="bg2">
                    <a:lumMod val="75000"/>
                  </a:schemeClr>
                </a:solidFill>
              </a:rPr>
              <a:t>What is the cost of this service?</a:t>
            </a:r>
          </a:p>
        </p:txBody>
      </p:sp>
      <p:sp>
        <p:nvSpPr>
          <p:cNvPr id="5" name="TextBox 4">
            <a:extLst>
              <a:ext uri="{FF2B5EF4-FFF2-40B4-BE49-F238E27FC236}">
                <a16:creationId xmlns:a16="http://schemas.microsoft.com/office/drawing/2014/main" id="{8466A5C8-CC08-9FE5-30ED-B9CA1B087C91}"/>
              </a:ext>
            </a:extLst>
          </p:cNvPr>
          <p:cNvSpPr txBox="1"/>
          <p:nvPr/>
        </p:nvSpPr>
        <p:spPr>
          <a:xfrm rot="20588701">
            <a:off x="248723" y="1668688"/>
            <a:ext cx="3888509" cy="369332"/>
          </a:xfrm>
          <a:prstGeom prst="rect">
            <a:avLst/>
          </a:prstGeom>
          <a:noFill/>
        </p:spPr>
        <p:txBody>
          <a:bodyPr wrap="square" rtlCol="0">
            <a:spAutoFit/>
          </a:bodyPr>
          <a:lstStyle/>
          <a:p>
            <a:r>
              <a:rPr lang="en-US" dirty="0">
                <a:solidFill>
                  <a:schemeClr val="accent1">
                    <a:lumMod val="60000"/>
                    <a:lumOff val="40000"/>
                  </a:schemeClr>
                </a:solidFill>
              </a:rPr>
              <a:t>Are accessible vehicles available?</a:t>
            </a:r>
          </a:p>
        </p:txBody>
      </p:sp>
      <p:sp>
        <p:nvSpPr>
          <p:cNvPr id="9" name="TextBox 8">
            <a:extLst>
              <a:ext uri="{FF2B5EF4-FFF2-40B4-BE49-F238E27FC236}">
                <a16:creationId xmlns:a16="http://schemas.microsoft.com/office/drawing/2014/main" id="{3C11BB77-91BD-D92F-EA79-592127C189CA}"/>
              </a:ext>
            </a:extLst>
          </p:cNvPr>
          <p:cNvSpPr txBox="1"/>
          <p:nvPr/>
        </p:nvSpPr>
        <p:spPr>
          <a:xfrm rot="347287">
            <a:off x="3157430" y="2174099"/>
            <a:ext cx="3181833" cy="369332"/>
          </a:xfrm>
          <a:prstGeom prst="rect">
            <a:avLst/>
          </a:prstGeom>
          <a:noFill/>
        </p:spPr>
        <p:txBody>
          <a:bodyPr wrap="square" rtlCol="0">
            <a:spAutoFit/>
          </a:bodyPr>
          <a:lstStyle/>
          <a:p>
            <a:r>
              <a:rPr lang="en-US" dirty="0">
                <a:solidFill>
                  <a:schemeClr val="accent4">
                    <a:lumMod val="60000"/>
                    <a:lumOff val="40000"/>
                  </a:schemeClr>
                </a:solidFill>
              </a:rPr>
              <a:t>How long will I have to wait? </a:t>
            </a:r>
          </a:p>
        </p:txBody>
      </p:sp>
      <p:sp>
        <p:nvSpPr>
          <p:cNvPr id="10" name="TextBox 9">
            <a:extLst>
              <a:ext uri="{FF2B5EF4-FFF2-40B4-BE49-F238E27FC236}">
                <a16:creationId xmlns:a16="http://schemas.microsoft.com/office/drawing/2014/main" id="{27C0C263-E904-3DEC-9B33-C243806E0569}"/>
              </a:ext>
            </a:extLst>
          </p:cNvPr>
          <p:cNvSpPr txBox="1"/>
          <p:nvPr/>
        </p:nvSpPr>
        <p:spPr>
          <a:xfrm rot="20929859">
            <a:off x="1080655" y="3140364"/>
            <a:ext cx="3426031" cy="369332"/>
          </a:xfrm>
          <a:prstGeom prst="rect">
            <a:avLst/>
          </a:prstGeom>
          <a:noFill/>
        </p:spPr>
        <p:txBody>
          <a:bodyPr wrap="square" rtlCol="0">
            <a:spAutoFit/>
          </a:bodyPr>
          <a:lstStyle/>
          <a:p>
            <a:r>
              <a:rPr lang="en-US" dirty="0">
                <a:solidFill>
                  <a:schemeClr val="accent1">
                    <a:lumMod val="20000"/>
                    <a:lumOff val="80000"/>
                  </a:schemeClr>
                </a:solidFill>
              </a:rPr>
              <a:t>Can my caregiver ride with me? </a:t>
            </a:r>
          </a:p>
        </p:txBody>
      </p:sp>
      <p:sp>
        <p:nvSpPr>
          <p:cNvPr id="11" name="TextBox 10">
            <a:extLst>
              <a:ext uri="{FF2B5EF4-FFF2-40B4-BE49-F238E27FC236}">
                <a16:creationId xmlns:a16="http://schemas.microsoft.com/office/drawing/2014/main" id="{F1E977AE-2B4E-2332-2CC8-817163002F5A}"/>
              </a:ext>
            </a:extLst>
          </p:cNvPr>
          <p:cNvSpPr txBox="1"/>
          <p:nvPr/>
        </p:nvSpPr>
        <p:spPr>
          <a:xfrm rot="650747">
            <a:off x="5395969" y="3534150"/>
            <a:ext cx="3272689" cy="369332"/>
          </a:xfrm>
          <a:prstGeom prst="rect">
            <a:avLst/>
          </a:prstGeom>
          <a:noFill/>
        </p:spPr>
        <p:txBody>
          <a:bodyPr wrap="square" rtlCol="0">
            <a:spAutoFit/>
          </a:bodyPr>
          <a:lstStyle/>
          <a:p>
            <a:r>
              <a:rPr lang="en-US" dirty="0">
                <a:solidFill>
                  <a:srgbClr val="CC99FF"/>
                </a:solidFill>
              </a:rPr>
              <a:t>What is your coverage area?</a:t>
            </a:r>
          </a:p>
        </p:txBody>
      </p:sp>
      <p:sp>
        <p:nvSpPr>
          <p:cNvPr id="12" name="TextBox 11">
            <a:extLst>
              <a:ext uri="{FF2B5EF4-FFF2-40B4-BE49-F238E27FC236}">
                <a16:creationId xmlns:a16="http://schemas.microsoft.com/office/drawing/2014/main" id="{1BBF2BDA-D1CA-B1D6-D9D9-BB1D14430B8A}"/>
              </a:ext>
            </a:extLst>
          </p:cNvPr>
          <p:cNvSpPr txBox="1"/>
          <p:nvPr/>
        </p:nvSpPr>
        <p:spPr>
          <a:xfrm>
            <a:off x="740239" y="253198"/>
            <a:ext cx="8016216" cy="584775"/>
          </a:xfrm>
          <a:prstGeom prst="rect">
            <a:avLst/>
          </a:prstGeom>
          <a:noFill/>
        </p:spPr>
        <p:txBody>
          <a:bodyPr wrap="square" rtlCol="0">
            <a:spAutoFit/>
          </a:bodyPr>
          <a:lstStyle/>
          <a:p>
            <a:r>
              <a:rPr lang="en-US" sz="3200" dirty="0">
                <a:solidFill>
                  <a:schemeClr val="bg1"/>
                </a:solidFill>
              </a:rPr>
              <a:t>Key Considerations: Planning Your Trip</a:t>
            </a:r>
          </a:p>
        </p:txBody>
      </p:sp>
    </p:spTree>
    <p:extLst>
      <p:ext uri="{BB962C8B-B14F-4D97-AF65-F5344CB8AC3E}">
        <p14:creationId xmlns:p14="http://schemas.microsoft.com/office/powerpoint/2010/main" val="2222126752"/>
      </p:ext>
    </p:extLst>
  </p:cSld>
  <p:clrMapOvr>
    <a:masterClrMapping/>
  </p:clrMapOvr>
  <p:transition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3">
            <a:extLst>
              <a:ext uri="{FF2B5EF4-FFF2-40B4-BE49-F238E27FC236}">
                <a16:creationId xmlns:a16="http://schemas.microsoft.com/office/drawing/2014/main" id="{C1D7DC5C-6D5B-48D7-864E-C3E751FCC7E3}"/>
              </a:ext>
            </a:extLst>
          </p:cNvPr>
          <p:cNvSpPr>
            <a:spLocks noGrp="1"/>
          </p:cNvSpPr>
          <p:nvPr>
            <p:ph type="body" sz="quarter" idx="10"/>
          </p:nvPr>
        </p:nvSpPr>
        <p:spPr>
          <a:xfrm>
            <a:off x="1008743" y="2286000"/>
            <a:ext cx="7220857" cy="1228725"/>
          </a:xfrm>
        </p:spPr>
        <p:txBody>
          <a:bodyPr wrap="square" anchor="t">
            <a:normAutofit/>
          </a:bodyPr>
          <a:lstStyle/>
          <a:p>
            <a:pPr>
              <a:lnSpc>
                <a:spcPct val="90000"/>
              </a:lnSpc>
              <a:spcAft>
                <a:spcPts val="600"/>
              </a:spcAft>
            </a:pPr>
            <a:r>
              <a:rPr lang="en-US" altLang="en-US" sz="3100" dirty="0"/>
              <a:t>Transportation Guide &amp; Toolkit</a:t>
            </a:r>
          </a:p>
        </p:txBody>
      </p:sp>
      <p:sp>
        <p:nvSpPr>
          <p:cNvPr id="15362" name="Content Placeholder 2">
            <a:extLst>
              <a:ext uri="{FF2B5EF4-FFF2-40B4-BE49-F238E27FC236}">
                <a16:creationId xmlns:a16="http://schemas.microsoft.com/office/drawing/2014/main" id="{4AF15579-0FA1-43C4-B11D-5C0F6D9F7F5A}"/>
              </a:ext>
            </a:extLst>
          </p:cNvPr>
          <p:cNvSpPr>
            <a:spLocks noGrp="1"/>
          </p:cNvSpPr>
          <p:nvPr>
            <p:ph type="body" sz="quarter" idx="11"/>
          </p:nvPr>
        </p:nvSpPr>
        <p:spPr>
          <a:xfrm>
            <a:off x="2228850" y="1543662"/>
            <a:ext cx="4572000" cy="314325"/>
          </a:xfrm>
        </p:spPr>
        <p:txBody>
          <a:bodyPr wrap="square" anchor="t">
            <a:normAutofit/>
          </a:bodyPr>
          <a:lstStyle/>
          <a:p>
            <a:pPr marL="0" indent="0">
              <a:lnSpc>
                <a:spcPct val="90000"/>
              </a:lnSpc>
              <a:buNone/>
              <a:defRPr/>
            </a:pPr>
            <a:endParaRPr lang="en-US" sz="1600"/>
          </a:p>
          <a:p>
            <a:pPr marL="0" indent="0">
              <a:lnSpc>
                <a:spcPct val="90000"/>
              </a:lnSpc>
              <a:buFont typeface="Arial" panose="020B0604020202020204" pitchFamily="34" charset="0"/>
              <a:buNone/>
              <a:defRPr/>
            </a:pPr>
            <a:endParaRPr lang="en-US" sz="1600"/>
          </a:p>
          <a:p>
            <a:pPr>
              <a:lnSpc>
                <a:spcPct val="90000"/>
              </a:lnSpc>
              <a:defRPr/>
            </a:pPr>
            <a:endParaRPr lang="en-US" altLang="en-US" sz="1600"/>
          </a:p>
        </p:txBody>
      </p:sp>
    </p:spTree>
    <p:extLst>
      <p:ext uri="{BB962C8B-B14F-4D97-AF65-F5344CB8AC3E}">
        <p14:creationId xmlns:p14="http://schemas.microsoft.com/office/powerpoint/2010/main" val="2504379501"/>
      </p:ext>
    </p:extLst>
  </p:cSld>
  <p:clrMapOvr>
    <a:masterClrMapping/>
  </p:clrMapOvr>
  <p:transition advClick="0" advTm="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7C6BA-79A0-F85A-A04C-782815EBC4EC}"/>
            </a:ext>
          </a:extLst>
        </p:cNvPr>
        <p:cNvGrpSpPr/>
        <p:nvPr/>
      </p:nvGrpSpPr>
      <p:grpSpPr>
        <a:xfrm>
          <a:off x="0" y="0"/>
          <a:ext cx="0" cy="0"/>
          <a:chOff x="0" y="0"/>
          <a:chExt cx="0" cy="0"/>
        </a:xfrm>
      </p:grpSpPr>
      <p:sp>
        <p:nvSpPr>
          <p:cNvPr id="20484" name="Title 3">
            <a:extLst>
              <a:ext uri="{FF2B5EF4-FFF2-40B4-BE49-F238E27FC236}">
                <a16:creationId xmlns:a16="http://schemas.microsoft.com/office/drawing/2014/main" id="{7564B3A5-BC3A-FCA8-F997-5D8475853960}"/>
              </a:ext>
            </a:extLst>
          </p:cNvPr>
          <p:cNvSpPr>
            <a:spLocks noGrp="1"/>
          </p:cNvSpPr>
          <p:nvPr>
            <p:ph type="title"/>
          </p:nvPr>
        </p:nvSpPr>
        <p:spPr>
          <a:xfrm>
            <a:off x="457200" y="626641"/>
            <a:ext cx="3048000" cy="2584559"/>
          </a:xfrm>
        </p:spPr>
        <p:txBody>
          <a:bodyPr wrap="square" anchor="t">
            <a:normAutofit/>
          </a:bodyPr>
          <a:lstStyle/>
          <a:p>
            <a:pPr>
              <a:lnSpc>
                <a:spcPct val="90000"/>
              </a:lnSpc>
            </a:pPr>
            <a:br>
              <a:rPr lang="en-US" altLang="en-US" sz="2600" dirty="0"/>
            </a:br>
            <a:br>
              <a:rPr lang="en-US" altLang="en-US" sz="2000" dirty="0"/>
            </a:br>
            <a:br>
              <a:rPr lang="en-US" altLang="en-US" sz="2000" dirty="0"/>
            </a:br>
            <a:r>
              <a:rPr lang="en-US" altLang="en-US" sz="2400" dirty="0"/>
              <a:t>Ridesharing Information</a:t>
            </a:r>
          </a:p>
        </p:txBody>
      </p:sp>
      <p:graphicFrame>
        <p:nvGraphicFramePr>
          <p:cNvPr id="20486" name="Picture Placeholder 3">
            <a:extLst>
              <a:ext uri="{FF2B5EF4-FFF2-40B4-BE49-F238E27FC236}">
                <a16:creationId xmlns:a16="http://schemas.microsoft.com/office/drawing/2014/main" id="{D18B7D96-0C3B-5D32-5D1C-E928C8A00345}"/>
              </a:ext>
            </a:extLst>
          </p:cNvPr>
          <p:cNvGraphicFramePr/>
          <p:nvPr>
            <p:extLst>
              <p:ext uri="{D42A27DB-BD31-4B8C-83A1-F6EECF244321}">
                <p14:modId xmlns:p14="http://schemas.microsoft.com/office/powerpoint/2010/main" val="3800485456"/>
              </p:ext>
            </p:extLst>
          </p:nvPr>
        </p:nvGraphicFramePr>
        <p:xfrm>
          <a:off x="4038600" y="342901"/>
          <a:ext cx="4648200" cy="4183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43199"/>
      </p:ext>
    </p:extLst>
  </p:cSld>
  <p:clrMapOvr>
    <a:masterClrMapping/>
  </p:clrMapOvr>
  <p:transition advClick="0" advTm="5000">
    <p:fade/>
  </p:transition>
</p:sld>
</file>

<file path=ppt/theme/theme1.xml><?xml version="1.0" encoding="utf-8"?>
<a:theme xmlns:a="http://schemas.openxmlformats.org/drawingml/2006/main" name="Office Theme">
  <a:themeElements>
    <a:clrScheme name="Custom 5">
      <a:dk1>
        <a:srgbClr val="5F5F5F"/>
      </a:dk1>
      <a:lt1>
        <a:srgbClr val="FFFFFF"/>
      </a:lt1>
      <a:dk2>
        <a:srgbClr val="2B2863"/>
      </a:dk2>
      <a:lt2>
        <a:srgbClr val="EBF5F5"/>
      </a:lt2>
      <a:accent1>
        <a:srgbClr val="A92D70"/>
      </a:accent1>
      <a:accent2>
        <a:srgbClr val="009B89"/>
      </a:accent2>
      <a:accent3>
        <a:srgbClr val="0464B1"/>
      </a:accent3>
      <a:accent4>
        <a:srgbClr val="E95731"/>
      </a:accent4>
      <a:accent5>
        <a:srgbClr val="45BAC1"/>
      </a:accent5>
      <a:accent6>
        <a:srgbClr val="EF922E"/>
      </a:accent6>
      <a:hlink>
        <a:srgbClr val="45BAC1"/>
      </a:hlink>
      <a:folHlink>
        <a:srgbClr val="5F5F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2746E5F3868498C4DB1147103B462" ma:contentTypeVersion="20" ma:contentTypeDescription="Create a new document." ma:contentTypeScope="" ma:versionID="160c3daa7074bee617bb6f674c72a6e8">
  <xsd:schema xmlns:xsd="http://www.w3.org/2001/XMLSchema" xmlns:xs="http://www.w3.org/2001/XMLSchema" xmlns:p="http://schemas.microsoft.com/office/2006/metadata/properties" xmlns:ns2="c25b29e3-e0b9-4430-b586-0c2ab8c50701" xmlns:ns3="b118ad9d-cd4f-415d-8276-9fa12a45843c" targetNamespace="http://schemas.microsoft.com/office/2006/metadata/properties" ma:root="true" ma:fieldsID="7527aecb6cb99be54801c739b8db6926" ns2:_="" ns3:_="">
    <xsd:import namespace="c25b29e3-e0b9-4430-b586-0c2ab8c50701"/>
    <xsd:import namespace="b118ad9d-cd4f-415d-8276-9fa12a45843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5b29e3-e0b9-4430-b586-0c2ab8c5070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e1c21ae4-03c4-49a4-bb43-ad3aabc2835e}" ma:internalName="TaxCatchAll" ma:showField="CatchAllData" ma:web="c25b29e3-e0b9-4430-b586-0c2ab8c507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18ad9d-cd4f-415d-8276-9fa12a45843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e985efa-4d0f-4844-8ba8-9e6b60d5c1c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18ad9d-cd4f-415d-8276-9fa12a45843c">
      <Terms xmlns="http://schemas.microsoft.com/office/infopath/2007/PartnerControls"/>
    </lcf76f155ced4ddcb4097134ff3c332f>
    <TaxCatchAll xmlns="c25b29e3-e0b9-4430-b586-0c2ab8c507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C0C8AD-5532-4F81-A658-DE4257F9A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5b29e3-e0b9-4430-b586-0c2ab8c50701"/>
    <ds:schemaRef ds:uri="b118ad9d-cd4f-415d-8276-9fa12a45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75F978-706A-4127-B44A-13EDFF141D5A}">
  <ds:schemaRefs>
    <ds:schemaRef ds:uri="b118ad9d-cd4f-415d-8276-9fa12a45843c"/>
    <ds:schemaRef ds:uri="c25b29e3-e0b9-4430-b586-0c2ab8c507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892B2A-C345-4884-9430-1BCCE0AD3F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836</TotalTime>
  <Words>1181</Words>
  <Application>Microsoft Office PowerPoint</Application>
  <PresentationFormat>On-screen Show (16:9)</PresentationFormat>
  <Paragraphs>117</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Archivo Narrow</vt:lpstr>
      <vt:lpstr>Arial</vt:lpstr>
      <vt:lpstr>Calibri</vt:lpstr>
      <vt:lpstr>Kalam</vt:lpstr>
      <vt:lpstr>Montserrat</vt:lpstr>
      <vt:lpstr>Office Theme</vt:lpstr>
      <vt:lpstr>Transportation Guide and Resources 2024</vt:lpstr>
      <vt:lpstr>Transportation</vt:lpstr>
      <vt:lpstr>Transportation</vt:lpstr>
      <vt:lpstr>PowerPoint Presentation</vt:lpstr>
      <vt:lpstr>PowerPoint Presentation</vt:lpstr>
      <vt:lpstr>PowerPoint Presentation</vt:lpstr>
      <vt:lpstr>PowerPoint Presentation</vt:lpstr>
      <vt:lpstr>PowerPoint Presentation</vt:lpstr>
      <vt:lpstr>   Ridesharing Information</vt:lpstr>
      <vt:lpstr>Updated Transportation Guide 2.0  features:   Older Driver Safety</vt:lpstr>
      <vt:lpstr>Driver Planning Agreement</vt:lpstr>
      <vt:lpstr>Older Driver Safety </vt:lpstr>
      <vt:lpstr>Older Driver Planning Tool  </vt:lpstr>
      <vt:lpstr>Transportation Toolkit</vt:lpstr>
      <vt:lpstr>PowerPoint Presentation</vt:lpstr>
      <vt:lpstr>Transportation Training www.centralinaaging.org</vt:lpstr>
      <vt:lpstr>PowerPoint Presentation</vt:lpstr>
      <vt:lpstr>PowerPoint Presentation</vt:lpstr>
    </vt:vector>
  </TitlesOfParts>
  <Company>J.J. Haines and Company,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Samantha Alagna</dc:creator>
  <cp:lastModifiedBy>Caitlin McElrath</cp:lastModifiedBy>
  <cp:revision>7</cp:revision>
  <cp:lastPrinted>2020-08-19T20:13:52Z</cp:lastPrinted>
  <dcterms:created xsi:type="dcterms:W3CDTF">2013-04-11T12:14:13Z</dcterms:created>
  <dcterms:modified xsi:type="dcterms:W3CDTF">2024-12-17T17:44:14Z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0x0101006EB2746E5F3868498C4DB1147103B462</vt:lpwstr>
  </property>
  <property fmtid="{D5CDD505-2E9C-101B-9397-08002B2CF9AE}" pid="3" name="MediaServiceImageTags">
    <vt:lpwstr/>
  </property>
</Properties>
</file>